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70" r:id="rId7"/>
    <p:sldId id="271" r:id="rId8"/>
    <p:sldId id="263" r:id="rId9"/>
    <p:sldId id="273" r:id="rId10"/>
    <p:sldId id="274" r:id="rId11"/>
    <p:sldId id="272" r:id="rId12"/>
    <p:sldId id="276" r:id="rId13"/>
    <p:sldId id="275" r:id="rId14"/>
    <p:sldId id="277" r:id="rId15"/>
    <p:sldId id="278" r:id="rId16"/>
    <p:sldId id="264" r:id="rId17"/>
    <p:sldId id="280" r:id="rId18"/>
    <p:sldId id="283" r:id="rId19"/>
    <p:sldId id="281" r:id="rId20"/>
    <p:sldId id="284" r:id="rId21"/>
    <p:sldId id="279" r:id="rId22"/>
    <p:sldId id="265" r:id="rId23"/>
    <p:sldId id="285" r:id="rId24"/>
    <p:sldId id="266" r:id="rId25"/>
    <p:sldId id="286" r:id="rId26"/>
    <p:sldId id="287" r:id="rId27"/>
    <p:sldId id="267" r:id="rId28"/>
    <p:sldId id="288" r:id="rId29"/>
    <p:sldId id="268" r:id="rId30"/>
    <p:sldId id="289" r:id="rId31"/>
    <p:sldId id="290" r:id="rId32"/>
    <p:sldId id="269" r:id="rId33"/>
    <p:sldId id="291" r:id="rId34"/>
    <p:sldId id="292" r:id="rId35"/>
    <p:sldId id="293" r:id="rId3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3" d="100"/>
          <a:sy n="43" d="100"/>
        </p:scale>
        <p:origin x="-394"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80B023D-BCA3-4369-B062-C4B24F32D9B9}" type="datetimeFigureOut">
              <a:rPr lang="es-CO" smtClean="0"/>
              <a:pPr/>
              <a:t>18/04/2012</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B9EDB050-A71D-4851-A03F-4FADB3092B49}" type="slidenum">
              <a:rPr lang="es-CO" smtClean="0"/>
              <a:pPr/>
              <a:t>‹Nº›</a:t>
            </a:fld>
            <a:endParaRPr lang="es-CO"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0B023D-BCA3-4369-B062-C4B24F32D9B9}" type="datetimeFigureOut">
              <a:rPr lang="es-CO" smtClean="0"/>
              <a:pPr/>
              <a:t>18/04/2012</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DB050-A71D-4851-A03F-4FADB3092B49}" type="slidenum">
              <a:rPr lang="es-CO" smtClean="0"/>
              <a:pPr/>
              <a:t>‹Nº›</a:t>
            </a:fld>
            <a:endParaRPr lang="es-CO"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395536" y="404664"/>
            <a:ext cx="4464496" cy="4985980"/>
          </a:xfrm>
          <a:prstGeom prst="rect">
            <a:avLst/>
          </a:prstGeom>
        </p:spPr>
        <p:txBody>
          <a:bodyPr wrap="square">
            <a:spAutoFit/>
          </a:bodyPr>
          <a:lstStyle/>
          <a:p>
            <a:pPr algn="ctr">
              <a:buNone/>
            </a:pPr>
            <a:r>
              <a:rPr lang="es-CO" sz="6600" dirty="0" smtClean="0">
                <a:latin typeface="Algerian" pitchFamily="82" charset="0"/>
              </a:rPr>
              <a:t> </a:t>
            </a:r>
          </a:p>
          <a:p>
            <a:pPr algn="ctr">
              <a:buNone/>
            </a:pPr>
            <a:r>
              <a:rPr lang="es-CO" sz="6600" dirty="0" smtClean="0">
                <a:latin typeface="Algerian" pitchFamily="82" charset="0"/>
              </a:rPr>
              <a:t>iglesia de Laodicea</a:t>
            </a:r>
            <a:r>
              <a:rPr lang="es-CO" sz="6600" b="1" dirty="0" smtClean="0">
                <a:solidFill>
                  <a:srgbClr val="FF0000"/>
                </a:solidFill>
                <a:latin typeface="Algerian" pitchFamily="82" charset="0"/>
              </a:rPr>
              <a:t>  </a:t>
            </a:r>
          </a:p>
          <a:p>
            <a:pPr algn="ctr">
              <a:buNone/>
            </a:pPr>
            <a:r>
              <a:rPr lang="es-CO" sz="5400" b="1" dirty="0" smtClean="0">
                <a:solidFill>
                  <a:srgbClr val="FF0000"/>
                </a:solidFill>
              </a:rPr>
              <a:t>Apoc.3:14-22.</a:t>
            </a:r>
            <a:endParaRPr lang="es-CO" sz="5400" dirty="0"/>
          </a:p>
        </p:txBody>
      </p:sp>
      <p:pic>
        <p:nvPicPr>
          <p:cNvPr id="384002" name="Picture 2" descr="http://t0.gstatic.com/images?q=tbn:ANd9GcTh8sQp7i9_cPEQC6GQJb-2IliU0DHmRVtHWBIcfWD_l0WAt_f6gQ"/>
          <p:cNvPicPr>
            <a:picLocks noChangeAspect="1" noChangeArrowheads="1"/>
          </p:cNvPicPr>
          <p:nvPr/>
        </p:nvPicPr>
        <p:blipFill>
          <a:blip r:embed="rId2" cstate="print"/>
          <a:srcRect/>
          <a:stretch>
            <a:fillRect/>
          </a:stretch>
        </p:blipFill>
        <p:spPr bwMode="auto">
          <a:xfrm>
            <a:off x="4932040" y="1556792"/>
            <a:ext cx="3888432" cy="439248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t0.gstatic.com/images?q=tbn:ANd9GcQziolM0Nk_PRwTHt975QOZmeha3BvCO3cGP85MzsUQ-TDtP5-M"/>
          <p:cNvPicPr>
            <a:picLocks noChangeAspect="1" noChangeArrowheads="1"/>
          </p:cNvPicPr>
          <p:nvPr/>
        </p:nvPicPr>
        <p:blipFill>
          <a:blip r:embed="rId2" cstate="print"/>
          <a:srcRect/>
          <a:stretch>
            <a:fillRect/>
          </a:stretch>
        </p:blipFill>
        <p:spPr bwMode="auto">
          <a:xfrm>
            <a:off x="251520" y="404664"/>
            <a:ext cx="4752528" cy="6120680"/>
          </a:xfrm>
          <a:prstGeom prst="rect">
            <a:avLst/>
          </a:prstGeom>
          <a:noFill/>
        </p:spPr>
      </p:pic>
      <p:pic>
        <p:nvPicPr>
          <p:cNvPr id="5" name="Picture 2" descr="http://t3.gstatic.com/images?q=tbn:ANd9GcSQ4fx6OXEsaJygSNprmxSoQw9TN_tTGc5OZx-phWj30rv1s4fM"/>
          <p:cNvPicPr>
            <a:picLocks noChangeAspect="1" noChangeArrowheads="1"/>
          </p:cNvPicPr>
          <p:nvPr/>
        </p:nvPicPr>
        <p:blipFill>
          <a:blip r:embed="rId3" cstate="print"/>
          <a:srcRect/>
          <a:stretch>
            <a:fillRect/>
          </a:stretch>
        </p:blipFill>
        <p:spPr bwMode="auto">
          <a:xfrm>
            <a:off x="5004048" y="404664"/>
            <a:ext cx="4139952" cy="6120680"/>
          </a:xfrm>
          <a:prstGeom prst="rect">
            <a:avLst/>
          </a:prstGeom>
          <a:noFill/>
        </p:spPr>
      </p:pic>
      <p:sp>
        <p:nvSpPr>
          <p:cNvPr id="6" name="5 Flecha derecha"/>
          <p:cNvSpPr/>
          <p:nvPr/>
        </p:nvSpPr>
        <p:spPr>
          <a:xfrm rot="19671675">
            <a:off x="2582110" y="5268711"/>
            <a:ext cx="1684458" cy="58004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Laodicea</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4)">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936104"/>
          </a:xfrm>
        </p:spPr>
        <p:txBody>
          <a:bodyPr>
            <a:normAutofit fontScale="85000" lnSpcReduction="20000"/>
          </a:bodyPr>
          <a:lstStyle/>
          <a:p>
            <a:pPr>
              <a:buNone/>
            </a:pPr>
            <a:r>
              <a:rPr lang="es-CO" dirty="0" smtClean="0"/>
              <a:t>        </a:t>
            </a:r>
            <a:r>
              <a:rPr lang="es-CO" sz="4300" dirty="0" smtClean="0">
                <a:solidFill>
                  <a:srgbClr val="FF0000"/>
                </a:solidFill>
              </a:rPr>
              <a:t>Texto Bíblico: Apocalipsis 3: 14-22.</a:t>
            </a:r>
            <a:r>
              <a:rPr lang="es-CO" dirty="0" smtClean="0"/>
              <a:t/>
            </a:r>
            <a:br>
              <a:rPr lang="es-CO" dirty="0" smtClean="0"/>
            </a:br>
            <a:endParaRPr lang="es-CO" dirty="0"/>
          </a:p>
        </p:txBody>
      </p:sp>
      <p:sp>
        <p:nvSpPr>
          <p:cNvPr id="4" name="3 Rectángulo"/>
          <p:cNvSpPr/>
          <p:nvPr/>
        </p:nvSpPr>
        <p:spPr>
          <a:xfrm>
            <a:off x="467544" y="1700808"/>
            <a:ext cx="4104456" cy="5078313"/>
          </a:xfrm>
          <a:prstGeom prst="rect">
            <a:avLst/>
          </a:prstGeom>
        </p:spPr>
        <p:txBody>
          <a:bodyPr wrap="square">
            <a:spAutoFit/>
          </a:bodyPr>
          <a:lstStyle/>
          <a:p>
            <a:pPr algn="ctr"/>
            <a:r>
              <a:rPr lang="es-CO" sz="3600" dirty="0" smtClean="0"/>
              <a:t>Y escribe al ángel de la iglesia en Laodicea: “He aquí el Amén, el testigo fiel y verdadero, el principio de la creación de Dios, dice esto”: </a:t>
            </a:r>
            <a:br>
              <a:rPr lang="es-CO" sz="3600" dirty="0" smtClean="0"/>
            </a:br>
            <a:endParaRPr lang="es-CO" sz="3600" dirty="0"/>
          </a:p>
        </p:txBody>
      </p:sp>
      <p:pic>
        <p:nvPicPr>
          <p:cNvPr id="6146" name="Picture 2" descr="http://t0.gstatic.com/images?q=tbn:ANd9GcQUjTof71FfR_ESdkn_JTLYww0LWEhbTzw4qj8sxTc76EP0REufWw"/>
          <p:cNvPicPr>
            <a:picLocks noChangeAspect="1" noChangeArrowheads="1"/>
          </p:cNvPicPr>
          <p:nvPr/>
        </p:nvPicPr>
        <p:blipFill>
          <a:blip r:embed="rId2" cstate="print"/>
          <a:srcRect/>
          <a:stretch>
            <a:fillRect/>
          </a:stretch>
        </p:blipFill>
        <p:spPr bwMode="auto">
          <a:xfrm>
            <a:off x="5364088" y="1556792"/>
            <a:ext cx="3168352" cy="432048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15813"/>
            <a:ext cx="8229600" cy="5649491"/>
          </a:xfrm>
          <a:blipFill>
            <a:blip r:embed="rId2" cstate="print"/>
            <a:tile tx="0" ty="0" sx="100000" sy="100000" flip="none" algn="tl"/>
          </a:blipFill>
        </p:spPr>
        <p:txBody>
          <a:bodyPr>
            <a:normAutofit/>
          </a:bodyPr>
          <a:lstStyle/>
          <a:p>
            <a:pPr algn="ctr">
              <a:buNone/>
            </a:pPr>
            <a:r>
              <a:rPr lang="es-CO" dirty="0" smtClean="0"/>
              <a:t>    </a:t>
            </a:r>
          </a:p>
          <a:p>
            <a:pPr algn="ctr">
              <a:buNone/>
            </a:pPr>
            <a:r>
              <a:rPr lang="es-CO" dirty="0" smtClean="0"/>
              <a:t>Yo conozco tus obras, que ni eres frío ni caliente. ¡Ojalá fueses frío o caliente! </a:t>
            </a:r>
            <a:br>
              <a:rPr lang="es-CO" dirty="0" smtClean="0"/>
            </a:br>
            <a:r>
              <a:rPr lang="es-CO" dirty="0" smtClean="0"/>
              <a:t>Pero por cuanto eres tibio, y no frío ni caliente, te vomitaré de mi boca.  Porque tú dices: Yo soy rico, y me he enriquecido, y de ninguna cosa tengo necesidad; y no sabes que tú eres un desventurado, miserable, pobre, ciego y desnudo. </a:t>
            </a:r>
            <a:br>
              <a:rPr lang="es-CO" dirty="0" smtClean="0"/>
            </a:br>
            <a:r>
              <a:rPr lang="es-CO" dirty="0" smtClean="0"/>
              <a:t/>
            </a:r>
            <a:br>
              <a:rPr lang="es-CO" dirty="0" smtClean="0"/>
            </a:br>
            <a:endParaRPr lang="es-CO"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6">
              <a:lumMod val="60000"/>
              <a:lumOff val="40000"/>
            </a:schemeClr>
          </a:solidFill>
        </p:spPr>
        <p:txBody>
          <a:bodyPr>
            <a:normAutofit fontScale="92500" lnSpcReduction="20000"/>
          </a:bodyPr>
          <a:lstStyle/>
          <a:p>
            <a:pPr algn="ctr">
              <a:buNone/>
            </a:pPr>
            <a:r>
              <a:rPr lang="es-CO" dirty="0" smtClean="0"/>
              <a:t>     Por tanto, yo te aconsejo que de mí compres oro refinado en fuego, para que seas rico, y vestiduras blancas para vestirte, y que no se descubra la vergüenza de tu desnudez; y unge tus ojos con colirio, para que veas. Yo reprendo y castigo a todos los que amo; sé, pues, celoso, y arrepiéntete. </a:t>
            </a:r>
            <a:br>
              <a:rPr lang="es-CO" dirty="0" smtClean="0"/>
            </a:br>
            <a:endParaRPr lang="es-CO" dirty="0" smtClean="0"/>
          </a:p>
          <a:p>
            <a:pPr algn="ctr">
              <a:buNone/>
            </a:pPr>
            <a:r>
              <a:rPr lang="es-CO" dirty="0" smtClean="0"/>
              <a:t>       He aquí, yo estoy a la puerta y llamo; si alguno oye mi voz y abre la puerta, entraré a él, y cenaré con él, y él conmigo.  Al que venciere, le daré que se siente conmigo en mi trono, así como yo he vencido, y me he sentado con mi Padre en su trono. </a:t>
            </a:r>
            <a:br>
              <a:rPr lang="es-CO" dirty="0" smtClean="0"/>
            </a:br>
            <a:r>
              <a:rPr lang="es-CO" dirty="0" smtClean="0"/>
              <a:t>El que tiene oído, oiga lo que el Espíritu dice a las iglesias.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dirty="0" smtClean="0">
                <a:solidFill>
                  <a:schemeClr val="bg1"/>
                </a:solidFill>
              </a:rPr>
              <a:t>Laodicea significa: </a:t>
            </a:r>
            <a:r>
              <a:rPr lang="es-CO" u="sng" dirty="0" smtClean="0">
                <a:solidFill>
                  <a:schemeClr val="bg1"/>
                </a:solidFill>
              </a:rPr>
              <a:t>el pueblo es juzgado.</a:t>
            </a:r>
          </a:p>
        </p:txBody>
      </p:sp>
      <p:sp>
        <p:nvSpPr>
          <p:cNvPr id="4" name="3 Flecha derecha"/>
          <p:cNvSpPr/>
          <p:nvPr/>
        </p:nvSpPr>
        <p:spPr>
          <a:xfrm>
            <a:off x="323528" y="4005064"/>
            <a:ext cx="8352928"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Rectángulo"/>
          <p:cNvSpPr/>
          <p:nvPr/>
        </p:nvSpPr>
        <p:spPr>
          <a:xfrm>
            <a:off x="251520" y="3501008"/>
            <a:ext cx="4646851" cy="584775"/>
          </a:xfrm>
          <a:prstGeom prst="rect">
            <a:avLst/>
          </a:prstGeom>
        </p:spPr>
        <p:txBody>
          <a:bodyPr wrap="square">
            <a:spAutoFit/>
          </a:bodyPr>
          <a:lstStyle/>
          <a:p>
            <a:r>
              <a:rPr lang="es-CO" sz="3200" dirty="0" smtClean="0"/>
              <a:t>1844</a:t>
            </a:r>
            <a:endParaRPr lang="es-CO" sz="3200" dirty="0"/>
          </a:p>
        </p:txBody>
      </p:sp>
      <p:sp>
        <p:nvSpPr>
          <p:cNvPr id="6" name="5 Rectángulo"/>
          <p:cNvSpPr/>
          <p:nvPr/>
        </p:nvSpPr>
        <p:spPr>
          <a:xfrm>
            <a:off x="323528" y="4725144"/>
            <a:ext cx="7992888" cy="1569660"/>
          </a:xfrm>
          <a:prstGeom prst="rect">
            <a:avLst/>
          </a:prstGeom>
        </p:spPr>
        <p:txBody>
          <a:bodyPr wrap="square">
            <a:spAutoFit/>
          </a:bodyPr>
          <a:lstStyle/>
          <a:p>
            <a:pPr algn="ctr"/>
            <a:r>
              <a:rPr lang="es-CO" sz="2400" b="1" dirty="0" smtClean="0">
                <a:solidFill>
                  <a:srgbClr val="FF0000"/>
                </a:solidFill>
                <a:latin typeface="Agency FB" pitchFamily="34" charset="0"/>
              </a:rPr>
              <a:t> </a:t>
            </a:r>
            <a:r>
              <a:rPr lang="es-CO" sz="3200" b="1" dirty="0" smtClean="0">
                <a:solidFill>
                  <a:srgbClr val="FF0000"/>
                </a:solidFill>
                <a:latin typeface="Agency FB" pitchFamily="34" charset="0"/>
              </a:rPr>
              <a:t>22 de Octubre comienza el juicio investigador, cuando Cristo pasó del lugar Santo al Santísimo del Santuario celestial. </a:t>
            </a:r>
            <a:endParaRPr lang="es-CO" sz="3200" b="1" dirty="0">
              <a:solidFill>
                <a:srgbClr val="FF0000"/>
              </a:solidFill>
              <a:latin typeface="Agency FB" pitchFamily="34" charset="0"/>
            </a:endParaRPr>
          </a:p>
        </p:txBody>
      </p:sp>
      <p:sp>
        <p:nvSpPr>
          <p:cNvPr id="8" name="7 Pentágono"/>
          <p:cNvSpPr/>
          <p:nvPr/>
        </p:nvSpPr>
        <p:spPr>
          <a:xfrm>
            <a:off x="3635896" y="3429000"/>
            <a:ext cx="5040560" cy="484632"/>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smtClean="0">
                <a:solidFill>
                  <a:srgbClr val="002060"/>
                </a:solidFill>
              </a:rPr>
              <a:t>Segunda venida de Cristo</a:t>
            </a:r>
            <a:endParaRPr lang="es-CO" sz="3200"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to="" calcmode="lin" valueType="num">
                                      <p:cBhvr>
                                        <p:cTn id="26"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008111"/>
          </a:xfrm>
          <a:solidFill>
            <a:srgbClr val="FFFF00"/>
          </a:solidFill>
        </p:spPr>
        <p:txBody>
          <a:bodyPr>
            <a:normAutofit lnSpcReduction="10000"/>
          </a:bodyPr>
          <a:lstStyle/>
          <a:p>
            <a:pPr algn="ctr">
              <a:buNone/>
            </a:pPr>
            <a:r>
              <a:rPr lang="es-CO" dirty="0" smtClean="0"/>
              <a:t>    Tibio.</a:t>
            </a:r>
            <a:r>
              <a:rPr lang="es-ES" dirty="0" smtClean="0"/>
              <a:t> Que tiene una temperatura media entre el frío y el calor.</a:t>
            </a:r>
            <a:endParaRPr lang="es-CO" dirty="0"/>
          </a:p>
        </p:txBody>
      </p:sp>
      <p:pic>
        <p:nvPicPr>
          <p:cNvPr id="403458" name="Picture 2" descr="http://t0.gstatic.com/images?q=tbn:ANd9GcTUPmaXDnDA5GtW6FaGdIXAbgQOgc5UU5wCEhYrf0yIjfGjnnbN"/>
          <p:cNvPicPr>
            <a:picLocks noChangeAspect="1" noChangeArrowheads="1"/>
          </p:cNvPicPr>
          <p:nvPr/>
        </p:nvPicPr>
        <p:blipFill>
          <a:blip r:embed="rId2" cstate="print"/>
          <a:srcRect/>
          <a:stretch>
            <a:fillRect/>
          </a:stretch>
        </p:blipFill>
        <p:spPr bwMode="auto">
          <a:xfrm>
            <a:off x="539552" y="2204864"/>
            <a:ext cx="2762250" cy="3456384"/>
          </a:xfrm>
          <a:prstGeom prst="rect">
            <a:avLst/>
          </a:prstGeom>
          <a:noFill/>
        </p:spPr>
      </p:pic>
      <p:pic>
        <p:nvPicPr>
          <p:cNvPr id="403460" name="Picture 4" descr="http://t3.gstatic.com/images?q=tbn:ANd9GcQdbdV3SZ5PPph_9lgf8w222U70LT2VU3cmiE_RLlBuQ6yBRcsC"/>
          <p:cNvPicPr>
            <a:picLocks noChangeAspect="1" noChangeArrowheads="1"/>
          </p:cNvPicPr>
          <p:nvPr/>
        </p:nvPicPr>
        <p:blipFill>
          <a:blip r:embed="rId3" cstate="print"/>
          <a:srcRect/>
          <a:stretch>
            <a:fillRect/>
          </a:stretch>
        </p:blipFill>
        <p:spPr bwMode="auto">
          <a:xfrm>
            <a:off x="6228185" y="2132856"/>
            <a:ext cx="2592287" cy="3528392"/>
          </a:xfrm>
          <a:prstGeom prst="rect">
            <a:avLst/>
          </a:prstGeom>
          <a:noFill/>
        </p:spPr>
      </p:pic>
      <p:pic>
        <p:nvPicPr>
          <p:cNvPr id="403462" name="Picture 6" descr="http://t0.gstatic.com/images?q=tbn:ANd9GcQo1l512_rLnV_jpH84z-RW1dywnUxylnhFhuc9MekiGqyw0vHo"/>
          <p:cNvPicPr>
            <a:picLocks noChangeAspect="1" noChangeArrowheads="1"/>
          </p:cNvPicPr>
          <p:nvPr/>
        </p:nvPicPr>
        <p:blipFill>
          <a:blip r:embed="rId4" cstate="print"/>
          <a:srcRect/>
          <a:stretch>
            <a:fillRect/>
          </a:stretch>
        </p:blipFill>
        <p:spPr bwMode="auto">
          <a:xfrm>
            <a:off x="3635896" y="2132856"/>
            <a:ext cx="2307704" cy="3528392"/>
          </a:xfrm>
          <a:prstGeom prst="rect">
            <a:avLst/>
          </a:prstGeom>
          <a:noFill/>
        </p:spPr>
      </p:pic>
      <p:sp>
        <p:nvSpPr>
          <p:cNvPr id="6" name="5 Rectángulo"/>
          <p:cNvSpPr/>
          <p:nvPr/>
        </p:nvSpPr>
        <p:spPr>
          <a:xfrm>
            <a:off x="0" y="6021287"/>
            <a:ext cx="9144000" cy="523220"/>
          </a:xfrm>
          <a:prstGeom prst="rect">
            <a:avLst/>
          </a:prstGeom>
          <a:solidFill>
            <a:srgbClr val="FFFF00"/>
          </a:solidFill>
        </p:spPr>
        <p:txBody>
          <a:bodyPr wrap="square">
            <a:spAutoFit/>
          </a:bodyPr>
          <a:lstStyle/>
          <a:p>
            <a:pPr algn="ctr"/>
            <a:r>
              <a:rPr lang="es-CO" sz="2800" b="1" dirty="0" smtClean="0">
                <a:solidFill>
                  <a:srgbClr val="FF0000"/>
                </a:solidFill>
              </a:rPr>
              <a:t>¿Cual de estas tres temperaturas quisiera usted tener?</a:t>
            </a:r>
            <a:endParaRPr lang="es-CO"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
                                        <p:tgtEl>
                                          <p:spTgt spid="6"/>
                                        </p:tgtEl>
                                      </p:cBhvr>
                                    </p:animEffect>
                                    <p:anim calcmode="lin" valueType="num">
                                      <p:cBhvr>
                                        <p:cTn id="18" dur="400" fill="hold"/>
                                        <p:tgtEl>
                                          <p:spTgt spid="6"/>
                                        </p:tgtEl>
                                        <p:attrNameLst>
                                          <p:attrName>ppt_x</p:attrName>
                                        </p:attrNameLst>
                                      </p:cBhvr>
                                      <p:tavLst>
                                        <p:tav tm="0">
                                          <p:val>
                                            <p:strVal val="#ppt_x"/>
                                          </p:val>
                                        </p:tav>
                                        <p:tav tm="100000">
                                          <p:val>
                                            <p:strVal val="#ppt_x"/>
                                          </p:val>
                                        </p:tav>
                                      </p:tavLst>
                                    </p:anim>
                                    <p:anim calcmode="lin" valueType="num">
                                      <p:cBhvr>
                                        <p:cTn id="19" dur="400" fill="hold"/>
                                        <p:tgtEl>
                                          <p:spTgt spid="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a:bodyPr>
          <a:lstStyle/>
          <a:p>
            <a:r>
              <a:rPr lang="es-CO" b="1" dirty="0" smtClean="0">
                <a:latin typeface="Agency FB" pitchFamily="34" charset="0"/>
              </a:rPr>
              <a:t>Laodicea, Es el tiempo del fin del tiempo</a:t>
            </a:r>
            <a:endParaRPr lang="es-CO" b="1" dirty="0">
              <a:latin typeface="Agency FB" pitchFamily="34" charset="0"/>
            </a:endParaRPr>
          </a:p>
        </p:txBody>
      </p:sp>
      <p:sp>
        <p:nvSpPr>
          <p:cNvPr id="3" name="2 Marcador de contenido"/>
          <p:cNvSpPr>
            <a:spLocks noGrp="1"/>
          </p:cNvSpPr>
          <p:nvPr>
            <p:ph idx="1"/>
          </p:nvPr>
        </p:nvSpPr>
        <p:spPr>
          <a:xfrm>
            <a:off x="323528" y="1600200"/>
            <a:ext cx="5400600" cy="4925144"/>
          </a:xfrm>
        </p:spPr>
        <p:txBody>
          <a:bodyPr>
            <a:normAutofit fontScale="92500"/>
          </a:bodyPr>
          <a:lstStyle/>
          <a:p>
            <a:pPr algn="ctr">
              <a:buNone/>
            </a:pPr>
            <a:r>
              <a:rPr lang="es-CO" dirty="0" smtClean="0"/>
              <a:t>    </a:t>
            </a:r>
            <a:r>
              <a:rPr lang="es-CO" sz="4000" dirty="0" smtClean="0"/>
              <a:t>La iglesia de esta época se enfrentará a la hora de prueba que está para venir sobre el mundo entero, de la cual fue guardada la iglesia de Filadelfia, o sea: EL TIEMPO DE ANGUSTIA. </a:t>
            </a:r>
          </a:p>
          <a:p>
            <a:endParaRPr lang="es-CO" sz="4000" dirty="0"/>
          </a:p>
        </p:txBody>
      </p:sp>
      <p:pic>
        <p:nvPicPr>
          <p:cNvPr id="11266" name="Picture 2" descr="http://t0.gstatic.com/images?q=tbn:ANd9GcSfbdrz5gULfO8fZ_5eOkpULCAwq1C1_2y9gpZ_4jw0zkM8VcGf"/>
          <p:cNvPicPr>
            <a:picLocks noChangeAspect="1" noChangeArrowheads="1"/>
          </p:cNvPicPr>
          <p:nvPr/>
        </p:nvPicPr>
        <p:blipFill>
          <a:blip r:embed="rId2" cstate="print"/>
          <a:srcRect/>
          <a:stretch>
            <a:fillRect/>
          </a:stretch>
        </p:blipFill>
        <p:spPr bwMode="auto">
          <a:xfrm>
            <a:off x="5796136" y="1916832"/>
            <a:ext cx="3024336" cy="396044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251520" y="274638"/>
            <a:ext cx="8640960" cy="1143000"/>
          </a:xfrm>
          <a:solidFill>
            <a:srgbClr val="FFC000"/>
          </a:solidFill>
        </p:spPr>
        <p:txBody>
          <a:bodyPr>
            <a:normAutofit fontScale="90000"/>
          </a:bodyPr>
          <a:lstStyle/>
          <a:p>
            <a:r>
              <a:rPr lang="es-CO" b="1" dirty="0" smtClean="0">
                <a:latin typeface="Agency FB" pitchFamily="34" charset="0"/>
              </a:rPr>
              <a:t>En ese tiempo sucederán los siguientes eventos</a:t>
            </a:r>
            <a:endParaRPr lang="es-CO" b="1" dirty="0">
              <a:latin typeface="Agency FB" pitchFamily="34" charset="0"/>
            </a:endParaRPr>
          </a:p>
        </p:txBody>
      </p:sp>
      <p:sp>
        <p:nvSpPr>
          <p:cNvPr id="6" name="5 Rectángulo"/>
          <p:cNvSpPr/>
          <p:nvPr/>
        </p:nvSpPr>
        <p:spPr>
          <a:xfrm>
            <a:off x="323528" y="2276872"/>
            <a:ext cx="5400600" cy="4031873"/>
          </a:xfrm>
          <a:prstGeom prst="rect">
            <a:avLst/>
          </a:prstGeom>
        </p:spPr>
        <p:txBody>
          <a:bodyPr wrap="square">
            <a:spAutoFit/>
          </a:bodyPr>
          <a:lstStyle/>
          <a:p>
            <a:pPr algn="ctr">
              <a:buNone/>
            </a:pPr>
            <a:r>
              <a:rPr lang="es-CO" sz="3200" b="1" dirty="0" smtClean="0">
                <a:solidFill>
                  <a:srgbClr val="FF0000"/>
                </a:solidFill>
              </a:rPr>
              <a:t>Daniel 12:1-3</a:t>
            </a:r>
            <a:r>
              <a:rPr lang="es-CO" sz="2800" dirty="0" smtClean="0"/>
              <a:t>. En aquel tiempo se levantará Miguel, el gran príncipe que está de parte de los hijos de tu pueblo. »Será tiempo de angustia, cual nunca fue desde que hubo gente hasta entonces; pero en aquel tiempo será libertado tu pueblo, todos los que se hallen inscritos en el libro.</a:t>
            </a:r>
            <a:endParaRPr lang="es-CO" sz="2800" dirty="0"/>
          </a:p>
        </p:txBody>
      </p:sp>
      <p:pic>
        <p:nvPicPr>
          <p:cNvPr id="7" name="Picture 2" descr="http://t0.gstatic.com/images?q=tbn:ANd9GcQQfowA9mxkEixiasJQPHeKL9zGYvEGgKg03xZingTO2ZVi0e8f"/>
          <p:cNvPicPr>
            <a:picLocks noChangeAspect="1" noChangeArrowheads="1"/>
          </p:cNvPicPr>
          <p:nvPr/>
        </p:nvPicPr>
        <p:blipFill>
          <a:blip r:embed="rId2" cstate="print"/>
          <a:srcRect/>
          <a:stretch>
            <a:fillRect/>
          </a:stretch>
        </p:blipFill>
        <p:spPr bwMode="auto">
          <a:xfrm>
            <a:off x="5796136" y="2276872"/>
            <a:ext cx="3024336" cy="4104456"/>
          </a:xfrm>
          <a:prstGeom prst="rect">
            <a:avLst/>
          </a:prstGeom>
          <a:noFill/>
        </p:spPr>
      </p:pic>
      <p:sp>
        <p:nvSpPr>
          <p:cNvPr id="8" name="7 Rectángulo"/>
          <p:cNvSpPr/>
          <p:nvPr/>
        </p:nvSpPr>
        <p:spPr>
          <a:xfrm>
            <a:off x="683568" y="1484784"/>
            <a:ext cx="5256584" cy="769441"/>
          </a:xfrm>
          <a:prstGeom prst="rect">
            <a:avLst/>
          </a:prstGeom>
        </p:spPr>
        <p:txBody>
          <a:bodyPr wrap="square">
            <a:spAutoFit/>
          </a:bodyPr>
          <a:lstStyle/>
          <a:p>
            <a:r>
              <a:rPr lang="es-CO" sz="4400" b="1" dirty="0" smtClean="0">
                <a:solidFill>
                  <a:srgbClr val="002060"/>
                </a:solidFill>
              </a:rPr>
              <a:t>(1) </a:t>
            </a:r>
            <a:r>
              <a:rPr lang="es-CO" sz="3200" b="1" u="sng" dirty="0" smtClean="0">
                <a:solidFill>
                  <a:srgbClr val="002060"/>
                </a:solidFill>
              </a:rPr>
              <a:t>Lo que anunció Daniel:</a:t>
            </a:r>
            <a:endParaRPr lang="es-CO" sz="3200" u="sng"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
                                        <p:tgtEl>
                                          <p:spTgt spid="8"/>
                                        </p:tgtEl>
                                      </p:cBhvr>
                                    </p:animEffect>
                                    <p:anim calcmode="lin" valueType="num">
                                      <p:cBhvr>
                                        <p:cTn id="8" dur="400" fill="hold"/>
                                        <p:tgtEl>
                                          <p:spTgt spid="8"/>
                                        </p:tgtEl>
                                        <p:attrNameLst>
                                          <p:attrName>ppt_x</p:attrName>
                                        </p:attrNameLst>
                                      </p:cBhvr>
                                      <p:tavLst>
                                        <p:tav tm="0">
                                          <p:val>
                                            <p:strVal val="#ppt_x"/>
                                          </p:val>
                                        </p:tav>
                                        <p:tav tm="100000">
                                          <p:val>
                                            <p:strVal val="#ppt_x"/>
                                          </p:val>
                                        </p:tav>
                                      </p:tavLst>
                                    </p:anim>
                                    <p:anim calcmode="lin" valueType="num">
                                      <p:cBhvr>
                                        <p:cTn id="9" dur="400" fill="hold"/>
                                        <p:tgtEl>
                                          <p:spTgt spid="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
                                        <p:tgtEl>
                                          <p:spTgt spid="7"/>
                                        </p:tgtEl>
                                      </p:cBhvr>
                                    </p:animEffect>
                                    <p:anim calcmode="lin" valueType="num">
                                      <p:cBhvr>
                                        <p:cTn id="17" dur="400" fill="hold"/>
                                        <p:tgtEl>
                                          <p:spTgt spid="7"/>
                                        </p:tgtEl>
                                        <p:attrNameLst>
                                          <p:attrName>ppt_x</p:attrName>
                                        </p:attrNameLst>
                                      </p:cBhvr>
                                      <p:tavLst>
                                        <p:tav tm="0">
                                          <p:val>
                                            <p:strVal val="#ppt_x"/>
                                          </p:val>
                                        </p:tav>
                                        <p:tav tm="100000">
                                          <p:val>
                                            <p:strVal val="#ppt_x"/>
                                          </p:val>
                                        </p:tav>
                                      </p:tavLst>
                                    </p:anim>
                                    <p:anim calcmode="lin" valueType="num">
                                      <p:cBhvr>
                                        <p:cTn id="18" dur="400" fill="hold"/>
                                        <p:tgtEl>
                                          <p:spTgt spid="7"/>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to="" calcmode="lin" valueType="num">
                                      <p:cBhvr>
                                        <p:cTn id="25"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5626968" cy="6264696"/>
          </a:xfrm>
        </p:spPr>
        <p:txBody>
          <a:bodyPr>
            <a:normAutofit fontScale="92500" lnSpcReduction="10000"/>
          </a:bodyPr>
          <a:lstStyle/>
          <a:p>
            <a:pPr algn="ctr">
              <a:buNone/>
            </a:pPr>
            <a:r>
              <a:rPr lang="es-CO" baseline="30000" dirty="0" smtClean="0"/>
              <a:t>2</a:t>
            </a:r>
            <a:r>
              <a:rPr lang="es-CO" sz="3600" baseline="30000" dirty="0" smtClean="0"/>
              <a:t> </a:t>
            </a:r>
            <a:r>
              <a:rPr lang="es-CO" sz="3600" dirty="0" smtClean="0"/>
              <a:t>Muchos de los que duermen en el polvo de la tierra serán despertados: unos para vida eterna, otros para vergüenza y confusión perpetua.</a:t>
            </a:r>
            <a:br>
              <a:rPr lang="es-CO" sz="3600" dirty="0" smtClean="0"/>
            </a:br>
            <a:endParaRPr lang="es-CO" sz="3600" dirty="0" smtClean="0"/>
          </a:p>
          <a:p>
            <a:pPr algn="ctr">
              <a:buNone/>
            </a:pPr>
            <a:r>
              <a:rPr lang="es-CO" sz="3600" baseline="30000" dirty="0" smtClean="0"/>
              <a:t>3 </a:t>
            </a:r>
            <a:r>
              <a:rPr lang="es-CO" sz="3600" dirty="0" smtClean="0"/>
              <a:t>Los entendidos resplandecerán como el resplandor del firmamento; y los que enseñan la justicia a la multitud, como las estrellas, a perpetua eternidad.</a:t>
            </a:r>
          </a:p>
        </p:txBody>
      </p:sp>
      <p:pic>
        <p:nvPicPr>
          <p:cNvPr id="29700" name="Picture 4" descr="http://t1.gstatic.com/images?q=tbn:ANd9GcT1Jlrxt3obtbJkeESoB2CaBMX8hz_Ofwze43ardqcmSyGOiYxD"/>
          <p:cNvPicPr>
            <a:picLocks noChangeAspect="1" noChangeArrowheads="1"/>
          </p:cNvPicPr>
          <p:nvPr/>
        </p:nvPicPr>
        <p:blipFill>
          <a:blip r:embed="rId2" cstate="print"/>
          <a:srcRect/>
          <a:stretch>
            <a:fillRect/>
          </a:stretch>
        </p:blipFill>
        <p:spPr bwMode="auto">
          <a:xfrm>
            <a:off x="6228184" y="260648"/>
            <a:ext cx="2609850" cy="2688704"/>
          </a:xfrm>
          <a:prstGeom prst="rect">
            <a:avLst/>
          </a:prstGeom>
          <a:noFill/>
        </p:spPr>
      </p:pic>
      <p:pic>
        <p:nvPicPr>
          <p:cNvPr id="29702" name="Picture 6" descr="http://t0.gstatic.com/images?q=tbn:ANd9GcSFiNilh2D4tBPlE07po0pdPc3kNtXBVfD39mTmzcnTafnyj2GcfQ"/>
          <p:cNvPicPr>
            <a:picLocks noChangeAspect="1" noChangeArrowheads="1"/>
          </p:cNvPicPr>
          <p:nvPr/>
        </p:nvPicPr>
        <p:blipFill>
          <a:blip r:embed="rId3" cstate="print"/>
          <a:srcRect/>
          <a:stretch>
            <a:fillRect/>
          </a:stretch>
        </p:blipFill>
        <p:spPr bwMode="auto">
          <a:xfrm>
            <a:off x="6228184" y="3284984"/>
            <a:ext cx="2628900"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9702"/>
                                        </p:tgtEl>
                                        <p:attrNameLst>
                                          <p:attrName>style.visibility</p:attrName>
                                        </p:attrNameLst>
                                      </p:cBhvr>
                                      <p:to>
                                        <p:strVal val="visible"/>
                                      </p:to>
                                    </p:set>
                                    <p:animEffect transition="in" filter="blinds(horizontal)">
                                      <p:cBhvr>
                                        <p:cTn id="7" dur="500"/>
                                        <p:tgtEl>
                                          <p:spTgt spid="2970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340768"/>
            <a:ext cx="5724128" cy="5517231"/>
          </a:xfrm>
        </p:spPr>
        <p:txBody>
          <a:bodyPr>
            <a:noAutofit/>
          </a:bodyPr>
          <a:lstStyle/>
          <a:p>
            <a:pPr algn="ctr">
              <a:buNone/>
            </a:pPr>
            <a:r>
              <a:rPr lang="es-CO" sz="3600" dirty="0" smtClean="0">
                <a:solidFill>
                  <a:srgbClr val="FF0000"/>
                </a:solidFill>
              </a:rPr>
              <a:t>Apoc.7:1-3.</a:t>
            </a:r>
            <a:r>
              <a:rPr lang="es-CO" sz="3600" dirty="0" smtClean="0"/>
              <a:t> Después de esto vi a cuatro ángeles en pie sobre los cuatro ángulos de la tierra, que detenían los cuatro vientos de la tierra, para que no soplase viento alguno sobre la tierra, ni sobre el mar, ni sobre ningún árbol.</a:t>
            </a:r>
            <a:br>
              <a:rPr lang="es-CO" sz="3600" dirty="0" smtClean="0"/>
            </a:br>
            <a:endParaRPr lang="es-CO" dirty="0"/>
          </a:p>
        </p:txBody>
      </p:sp>
      <p:pic>
        <p:nvPicPr>
          <p:cNvPr id="7170" name="Picture 2" descr="http://t0.gstatic.com/images?q=tbn:ANd9GcQOm8RozsSLp5UBoDMk2pGt6hMK8wprWnBtA2QEYK66ssKAtgRl"/>
          <p:cNvPicPr>
            <a:picLocks noChangeAspect="1" noChangeArrowheads="1"/>
          </p:cNvPicPr>
          <p:nvPr/>
        </p:nvPicPr>
        <p:blipFill>
          <a:blip r:embed="rId2" cstate="print"/>
          <a:srcRect/>
          <a:stretch>
            <a:fillRect/>
          </a:stretch>
        </p:blipFill>
        <p:spPr bwMode="auto">
          <a:xfrm>
            <a:off x="5796136" y="2420888"/>
            <a:ext cx="2823964" cy="2964930"/>
          </a:xfrm>
          <a:prstGeom prst="rect">
            <a:avLst/>
          </a:prstGeom>
          <a:noFill/>
        </p:spPr>
      </p:pic>
      <p:sp>
        <p:nvSpPr>
          <p:cNvPr id="8" name="7 Rectángulo"/>
          <p:cNvSpPr/>
          <p:nvPr/>
        </p:nvSpPr>
        <p:spPr>
          <a:xfrm>
            <a:off x="467544" y="260648"/>
            <a:ext cx="8208912" cy="830997"/>
          </a:xfrm>
          <a:prstGeom prst="rect">
            <a:avLst/>
          </a:prstGeom>
        </p:spPr>
        <p:txBody>
          <a:bodyPr wrap="square">
            <a:spAutoFit/>
          </a:bodyPr>
          <a:lstStyle/>
          <a:p>
            <a:pPr algn="ctr">
              <a:buNone/>
            </a:pPr>
            <a:r>
              <a:rPr lang="es-CO" sz="4800" b="1" dirty="0" smtClean="0"/>
              <a:t>(2)</a:t>
            </a:r>
            <a:r>
              <a:rPr lang="es-CO" sz="4400" b="1" dirty="0" smtClean="0"/>
              <a:t> </a:t>
            </a:r>
            <a:r>
              <a:rPr lang="es-CO" sz="4000" b="1" u="sng" dirty="0" smtClean="0"/>
              <a:t>Cuando soplen los vientos.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to="" calcmode="lin" valueType="num">
                                      <p:cBhvr>
                                        <p:cTn id="7" dur="1" fill="hold"/>
                                        <p:tgtEl>
                                          <p:spTgt spid="717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5256584" cy="6264696"/>
          </a:xfrm>
        </p:spPr>
        <p:txBody>
          <a:bodyPr>
            <a:normAutofit fontScale="92500"/>
          </a:bodyPr>
          <a:lstStyle/>
          <a:p>
            <a:pPr>
              <a:buNone/>
            </a:pPr>
            <a:r>
              <a:rPr lang="es-CO" dirty="0" smtClean="0"/>
              <a:t>    Vi también a otro ángel que subía de donde sale el sol, y tenía el sello del Dios vivo; y clamó a gran voz a los cuatro ángeles, a quienes se les había dado el poder de hacer daño a la tierra y al mar, </a:t>
            </a:r>
            <a:br>
              <a:rPr lang="es-CO" dirty="0" smtClean="0"/>
            </a:br>
            <a:endParaRPr lang="es-CO" dirty="0" smtClean="0"/>
          </a:p>
          <a:p>
            <a:pPr>
              <a:buNone/>
            </a:pPr>
            <a:r>
              <a:rPr lang="es-CO" dirty="0" smtClean="0"/>
              <a:t>    diciendo: No hagáis daño a la tierra, ni al mar, ni a los árboles, hasta que hayamos sellado en sus frentes a los siervos de nuestro Dios. </a:t>
            </a:r>
            <a:endParaRPr lang="es-CO" dirty="0" smtClean="0">
              <a:solidFill>
                <a:srgbClr val="FF0000"/>
              </a:solidFill>
            </a:endParaRPr>
          </a:p>
        </p:txBody>
      </p:sp>
      <p:sp>
        <p:nvSpPr>
          <p:cNvPr id="30722" name="AutoShape 2" descr="data:image/jpeg;base64,/9j/4AAQSkZJRgABAQAAAQABAAD/2wCEAAkGBhMSERMUERQVFRQWGCAaFxcYGB4fHBohGx8cGB0dGR4dHyYfHBsjIBccIS8jJCcqLi0sFx4xNzAsNSYrLCkBCQoKDgwOGQ8PGiwiHyUvLCk1LCovLC0sKjUuLCosLCwpKi0sLCwpLiwsKSwsLC4pLCwsLSksLCwpLCkpKSwsLP/AABEIAIcAeAMBIgACEQEDEQH/xAAbAAACAwEBAQAAAAAAAAAAAAAFBgABBAMHAv/EAEYQAAICAAQEAwQHBAULBQAAAAECAxEABBIhBQYxQRMiUTJhcYEHFCNCkaGyUnSx8FRyc7PRFSQ0Q1NigqLBw+EzRIOjwv/EABoBAAIDAQEAAAAAAAAAAAAAAAADAgQFAQb/xAAvEQABBAAEAggGAwAAAAAAAAABAAIDEQQSITFBURMyYXGRwdHwBRQiM4GxoeHx/9oADAMBAAIRAxEAPwD2TivFosvGZJWpRsK3LE9FUDcsfQYU87zLnZ5Uhyixwu4LXIPEZEBovIAQq9aC2xJPUUcVnMz9Yzcr+0kD+DGOysKMjf1iSFvsEPqcEuTcsviZuQDzeIsd+ioikL8Ldj/xYjdmk7o8rMxRZOEsVAknmZgNyCEv30gFY+f8hDtNmB/8pP5G8Exi8SSUPXh0gvTmJD6alRh+Sg/njgwzq/0eYenniP8AGQfwwXxMCEH/AMvaKGYikhv7xpk+bpYUe9gMFVkBAINg74tlvCrxuWbJOhywQxTPoKyFtMLm9LKFBJVyNJQEDUQbFnAugWmvFM4HU18cIuS4dm8+1yZuZMupIbwQIhKRsRGRbiNSKLaiWN1QF4ZIOUsogrwI39TIPEY/Fn1E/jgXCKRcHEwKPK+UuxBGp9UXQfxWsBOLxVIYclNMs+xY+IWjhB6Fw+oFj2SwT12G+IPe2NuZxoLoFo1xrjgiIjjXxZ3FpGDW3TW5+5GPXqegBOMfD+HshZ5JGeR6LtZA22ARbpEHYDc9SScDclwTNQF2WaOcu2p/GTS7elyIapegGigNvfgjkeNBn8ORGim6iNq83vjYbOvw3HcY81jsU+fSM00e9U9jQNUTQbi7/E4mKQ7jFY7gJXZD3oeEpcPiFS0f/cTX7/tW67dRg9yfX+dVX/r9v7OPADJFV8XUBvPNRod5W/PDByglfWSKozX/AMkY/wCmPRN6ylJ9sJhxMUTi8NVVcGzyBghdA56LqFn4C7x3wLzPC2bMxTWmlAylSlk6tO4a9iCu233mwTGBCmMPGuEJmoXhcsqtW6mmFEMCp7EEdcb8TAhcsvllRVVBpVQAoHQAbAD3AY6E4o4AZziD5glMuxWEEh5h1b1WH39i/btZ6KlmbE3M5dAJXzxLjLyu0GUIBU6ZZ+qxd9Kj78vu6LYJ7KdHDeGJCmlL9SSbZierOerMe5OMvEMgY8q8eVBRgtRiOgVPY2ffuxNk798ceU4cwI5TmjJfiHSrsrUoAqiOxNnHncRM/E/UdBwCeAAjZH8+uMXFOFrPHpfY3aMOqMOjKexH+ONx9fwGKP54okZdQpIZy7xEzQoz7SBikn9dG0N8iVv4EYmB+T4h4csqAamkzelEHXdUd2PoFGpifh64mNPBteWuLRpfkovpZclIakrb7ebt6SPg3ycP9J983/bjwCyIoSULPjzdCO8rYYeU2sZj18Xp/wACY3G9ZSk+2EUz3C4pqE0aPXTUAav09MD05RyqkFYypHTS7r19abfpglnM4IwCQzWapav8yMY4+YIyurRKB/ZsTv3pQdtsOVVYpIMsrGL61JG99PHOod9tRONsfCHUUuZnO1ebQ3z3TAjOQpJKZvrOYi0hSQYioARmI2ePe9bA+oI9BgxluY8s/sTxNvVB1u9h069x2744LQtWTgdQRJIZDfUqF/Tt7/njs8oAJJAA3JPQV1vHB+JRhGkLroX2msUPifngK6vmjqlUrBdpCR5pK+9KP2e4T5n0FfEYhsLbd4KTW2vqaU5sUNS5Y7ejTe4d1j9e7e4dc8+SzQLmLQtDTFGslJQ9kkeCdJ33o1SisGkFfH+Hw92Pvr0+ZxhGZ8rs7vDl7/hNqtktZ7K5/bwnsbBjrjB27jVAdzfTtWM6Q8TrzEVpAUq8XtdyQ0Isf4dMGeY4ZXgYQBtdjTpbTZB7mxsRt88YOT8tmgJPrfiA+Stb6hutsBRNU1i+4wA3tXr/AEi185abPh0MkZKWNWlojewB9D1JbbsMG8zOFUsxpVFsx2AAFkn3ADHeZuwwHnjOZn8DrDEQ2YPZm9pIveOjsPTSPvYrFjsTIImDvKldCysnI+WEsubzTqwdpSiK1eRNMbbDsZPKxvfZR2xMGeXfbzn7yf7uPEx6tkYjaGt2Crl16pXygDCU2dp5vTtK3qMMXKB2zG9/a/8A4T0wv5CWvEFbmeaun+1Y4PcoNZzX9sP7uPEW9ZW5fthEeMZd2C6FVqNkEgbe60Yfw+OF6Xld2C3GqHewvgNubpzqhFsBt2GHLFVhyppSg4TKq6RAwFg0rJ6VYp1IPb+RjBxQGKpMwk6KpBtGNuWOoRqFzBJbUelHYVjrzRzfPlZHAeDSB5EMMrO50s1DTJvulXVC98EOF5KRyk+aKvmCPKq34cIIFhAdyx7udz02G2KmIxTYm3xU2i1h5ZyMskavmkYMHJjgaz4e9BnsnU1VXYdvXDKqn4k/z+GOipXTcn+fwxNPYfz/AOMYcofK7O46+9B2/pN0Gy+K7D5n+e2B2Y4dOzER5pkWya8KNuvayNwPxwSJ+6PmcV02GFZg0+/AeaENOSzVADMrfc+APStgHHfFyRZsAhZMufS4X+d1Lj45o4a8sFRBWlDBlDMwUkWDq076d6oe7Ankngk2VWc5plo02vxNVgXZbsPl6Yc4FrdxmPDkuLrxDO56IR0MrJJKdCAeIPMTuw6+VVtjdeyd9wMM3BuGLBEsaksdyzHq7NuzH3kkn8BgXy3Gcw5zjggONOXU2NMW3mI/akIDf1dI9cMRGNjBYYQtutSlvdaD8vDz5z95P6I8TE5e9vOfvJ/RHiYvKCWsh0kr+kTXZ6fatv78HOUAP863u5r/APrjwEyhIWWuvjzf3rdTgvyrmAPrhY0Fm3JoAARRkk+gwlvWKtSfbCO5xZCv2TKrerKWH4BlP54WuaObDkoWZ5suZLpU0PZNULAclVBNsx6KD3wK5w58lDvlsmpEn2ZTMAqyebzEadyxoUAOu/QC8Ly8uapHzE5HiudbtQs7dxuiha2FMR64c1r5DTB6KrI5kQuQ/jii2X5naPMS+PPl3mVA2vS+ijRaPL+Y7+yfVrHwBHIc+I7Qopi8SVCzBy6aCpvTIaIU0GIF716HClkeK5WXMCGBh4gBYtJI0SACtgwFFje3Qbdccs3zBlpoxoJlUOFmBIbw6+/TqylVIqwfSsVnfDTZNgnvNrjcSyh9JAXq3BeIePF4imNkYnSyOWDAGupUV3Fe7GxjWw6n+fwx46MwIpo3y0p+wGoGnbLKJbvWFbyBtXtbrYAOnHoHKvNfjgQShhm1j1S+Sk9rSNJ6G7BFbb9cZ8+HLbbtXvRPFOGZuyYTSj3/AM/ngW/L5LahmcyvfSHFV1qipwURN7Py/wAcR3/8Yz2HKM5Fch5rvYlvNcLlR6PEp0sbK3gflcd4F5rhMualOTTiErxhdWYOiE0D7EflTcsQSf8AdU31x3+kXhskkKNGIvEsooZNTOXGlUTbaySdXbTfri+QOQZsjK7zNA+pT5kU6gzEE7lR5asbVt2xfwUZkOd36UXGtEyZPhGYRlLZuSQAklWjiAINeU6UB27EeuDOKvF3jaSkJ4AfPnP3g/ojxMXwNafN++c/ojxeBCVckAfF338aXp/aN/PywucZ5nMUeYy+Xkgd55mSVXtmVDAgLgBgKFHre9DGzjWcVMvPqy8mYXxpiyoK2EjnzNY0j374RORMsrSPM6CNNQOijQqiAgsliSydrNYS0EuocVckcGx5uQTbw6WDIxoZgI1Bogim7WpoVbrbah1MbLsBgoeZMu6IVI1eHHQIIJaiGut61MoofsEDrhfyJy2Zzskuf1RZRAPDEyuquST5VtRYrcjr19cNXNXBuH5nKuMr4azqNcYQFXBFUWWtQXp5iPniOaYC2Oy9iq9HGevqShPMfB8tqieWAv5tmUKdNjfWVNV929xYrGzKRx/V7jRhCRpBWFtJ6rtS0dxWL4bO/hxJM6NMi6WCqVoetMB6noAME8pxGaEFYnRVLaqaMsQT10nWoon1HfG5G6R0YeALO6xXZA8scTpslXh/BJIcs00OWb6v9XkjkDUrpJGFQzqp3ZT4XSgRvscc8xEuYy0OZhG7hWAVtO9hmjBG6rIwKj9liDtZBaJOe44oCZmldixSQCIaF0lgdwNKAgg2x7jCr9H+bjbhqI7AedoxuOrGxV9zdj4DFBsQlJY7/CtN8pjaJGnavAr0zlnjrZvKpmHi8LXZC6tW1kA3Q61dEAjHFuWMsWLlXBvUT4sg6knamodfwwrchR+HnMzGIWOsK7zAgIt/cKbAEvrNiyb32Awc4xzBBJKuTXMRLd+O3iKCqjqg39tunuGo9sealikdLTRp5+gV00NkLyvLmTctm5WkigB0wHxpQTvRl1BiRq3Ve2mz97B3hcOSmuOHMSync/6RKSAdzvq2xXGuJ5OfLNBHnctECAAVeNqAKkALqG2wHwxn5Xny+VOY18Qy0viP4hoohQt22kI01VDavnjbjZ0bQ0JBNlHF5dAUKs+ZAA/2pJ9dywJ/PBYLjHBxiB2CpNEzHoFdSfwBxsw1cQvgY8+b/tz+iPExXAvazX7wf0Ji8CF4P9InEU+3jbOSLU0tZaOMbnxG3kbUNj2Bv4YJfR3ADGrKXDxnUhYbg2RuD1A6V6HBrmWKQ5fMNHNBCglnDvMmoj7R9kO4B7dCbwC+jPiYeJ1LmRg27G784/OihF/7wxyIt6Rt86TcTmEDsvIL0SPmWfYTxI9bAo7LYIptamwel++x0rA5OJ5n6wZVgghpdGqzIWUUUArRo00bskG+mOoP5Y+Mw/lYhdexpNvN7t/XG18nGDawPnZKpcs5ITL4hXUzNWnUAIw3tlAfUrZG59Mcmli+sbsfFSOyNwAhbqe12vxoY45Ph3hwRrIviNENSrdkMATSk99yNz3xMsXCxnwpCZnuQO4JiB3N+qjYAD1w8NDQAAq5cXuslbeQOXkny8jzW6SSM7K4BU6ibFOupGG26kAisJP0cyquWnHhmUxSa1Whq6FRpvo3lOG7lDnGHLZfOSTEj6u9FUFlkNCN69RuhI22F4Xvo+4fJDC885FTASCjZrzNZ9/m6e/GVEHCfXttbUpZ8uRe9Ut3D+KJHxEyMs5bQVjVL0l2dwqSBexJoXtdnteHzhHJbIjeJmcyZJDqkKyBd/2QwUPpXYC26D5YVPo/4cs2flmMhDQHSYqtWJDDUWvTau0gGxYEHoDj1HxVvqPxxnNa0uMnP1Vt1ta1vIBLmf4OmWjaQzZ1wKJ0y6mAAN+193fevQYy8L4fHmS5SbOUDuzmMre1gEq1+8e84ZOIRLKmnxWjuxaMAehG1gj8u2M/AuEx5WIRxyM6A2NbKa9aIA2J3+JOG8VBZMnydHGwZXYkEHdIT0rv4QYDbsR1OD9YgcYvHUIXwT2s1t/rz+hMTFcC9rNfvB/QmLwISTJkVlinQhKaaatahlDeK/mK7WfnjygSjIZ1v84MqglX0RFQCdJ8oHlBB3A9U9+PX8oR9ptv40396/54Mct8PjmizKSoHjab2W3ukjr8xhA1JCuvIDASvP5ebido49TUPMWpD71oFmB+A7g7jAiXnLMKxMhRVDV5Y62rYgyN5tz2rYHphn5m5Gky7vLEniRyy0sMStrjBHVdivUbg+U32O+FzhkS6pBQL6qorTitirIfMNJBG1j44vS/ERHB9QOYctLWfB8Ma+bQjLXHgimV4/K6h1MbqeloVP4gsOx3rFRc7RtsEOsbkEgKFU0ZNfTwwe9X7sZOWeCylVJRmy6O/wBmHiVnAZqXU7qUS6oVuL3AwyrwOLLqgEsYQUqwkRyGPSWbV5EOtyzWCVOnbcYVDi5o7zuBHDsU8RhMM/L0bCCN+1eORRvIzMeruw69iwVgfd/GsNfCc0kOUQ0sssoBUqjN4QDeUULBZb1FhuToS99ifNq5PPZqMZfL3PI3h+JrKh3NNcjJ5L6k0Waj93rh+5D5F+qhJ5tSZnS0bIrfZhdXlAUbUAoIF/ngnn6doa0d55rscPRHM78BHOUeBtk8qkLyCUrdMF02CbAIsm9+pN4Vs5wgu4LQsSZDZ/yfGfvbEnXencHV12JsY9EOOMmYQGiygnsSMRGiCbNrzOTl0kL9g2hiDQ4bDa2T+1Jamj1I+PpjQvL1AKmXzN3/AETKKADY2ugFHXezYvHoUufiT25EW/VgP4nGAc3ZKyv1vLWOo8ZLH/NgXEscJ4a8U8biKdfNZP1eBQqsdJXyPYJqyyjpWH28LWf+knhsLBWzcRY9BGTJ+gED54+M59JOQiUGSVlvoDDJvfQDy1fzxwuAOpXLCJ8BPmzf7w36ExeFTlX6RMq80kQ8XVNmW8O0q7C1Yu19k9QMTHMwPFFheacc4Zm3z2YCCSK8xJTxlAaMjUSfE1HY9KGD3BOZeIZNZIyQ5Z7UuqM3SiWYMoPQUKxMTCTYNApZcRYtNfCeeM3SmWDUpUkklFNr19lyPStsYuKT5SYR+LkpECSmQhGj8zNd6jd0Sb2IxMTEA47ErrZHDUFBTDl/9W3EFJl1FfEWhGbPhj7U7j9rriZmCNFOvJ5qYjMa0MmYi0gAAhG8zEoe/ls1iYmOhrQbpMM7+aJcP5uliDJlstl4i7mQ0pK6iBZA8Rd9q2r4YqfmbjkieWJYySa0GIsR6jWxVfneKxMRe5w2KRnJWILxEi842YIOyhpIit+9UIuuvXC/NwW3IfLMCdhIqQWe9+aS/kcTEwljM7jZPioVd2tWV+jnUwmi8RGqhWgfHYP3+NYKPynM0JjeIE391lAYX1a9Vn3b4mJis8E7kpWpOpXyeXXAKnKlboarjKmhQNCRf+mPmfhebkVoTEj17QUoLG9eV9S+nfExMAjF2gtFohyzwHNrmcqWRRGjjUGEepQAQKZbBHuoEeuJiYmNDCj6T3qzCKC//9k="/>
          <p:cNvSpPr>
            <a:spLocks noChangeAspect="1" noChangeArrowheads="1"/>
          </p:cNvSpPr>
          <p:nvPr/>
        </p:nvSpPr>
        <p:spPr bwMode="auto">
          <a:xfrm>
            <a:off x="63500" y="-617538"/>
            <a:ext cx="1143000" cy="12858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30724" name="Picture 4" descr="http://2.bp.blogspot.com/_WBO5tuUn4ak/RxUKmthsicI/AAAAAAAAAA0/raKv6v9nrlM/s320/sello.jpg"/>
          <p:cNvPicPr>
            <a:picLocks noChangeAspect="1" noChangeArrowheads="1"/>
          </p:cNvPicPr>
          <p:nvPr/>
        </p:nvPicPr>
        <p:blipFill>
          <a:blip r:embed="rId2" cstate="print"/>
          <a:srcRect/>
          <a:stretch>
            <a:fillRect/>
          </a:stretch>
        </p:blipFill>
        <p:spPr bwMode="auto">
          <a:xfrm>
            <a:off x="5724128" y="3140968"/>
            <a:ext cx="3168352" cy="3384376"/>
          </a:xfrm>
          <a:prstGeom prst="rect">
            <a:avLst/>
          </a:prstGeom>
          <a:noFill/>
        </p:spPr>
      </p:pic>
      <p:pic>
        <p:nvPicPr>
          <p:cNvPr id="6" name="Picture 6" descr="http://t1.gstatic.com/images?q=tbn:ANd9GcSZkK8yh4dP4NR_LwdvhG4Z0FWI42naze-Hz6z803Tqcdh93K8n1g"/>
          <p:cNvPicPr>
            <a:picLocks noChangeAspect="1" noChangeArrowheads="1"/>
          </p:cNvPicPr>
          <p:nvPr/>
        </p:nvPicPr>
        <p:blipFill>
          <a:blip r:embed="rId3" cstate="print"/>
          <a:srcRect/>
          <a:stretch>
            <a:fillRect/>
          </a:stretch>
        </p:blipFill>
        <p:spPr bwMode="auto">
          <a:xfrm>
            <a:off x="5724128" y="260648"/>
            <a:ext cx="3161531"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100"/>
                                        <p:tgtEl>
                                          <p:spTgt spid="30724"/>
                                        </p:tgtEl>
                                      </p:cBhvr>
                                    </p:animEffect>
                                    <p:anim calcmode="lin" valueType="num">
                                      <p:cBhvr>
                                        <p:cTn id="8" dur="400" fill="hold"/>
                                        <p:tgtEl>
                                          <p:spTgt spid="30724"/>
                                        </p:tgtEl>
                                        <p:attrNameLst>
                                          <p:attrName>ppt_x</p:attrName>
                                        </p:attrNameLst>
                                      </p:cBhvr>
                                      <p:tavLst>
                                        <p:tav tm="0">
                                          <p:val>
                                            <p:strVal val="#ppt_x"/>
                                          </p:val>
                                        </p:tav>
                                        <p:tav tm="100000">
                                          <p:val>
                                            <p:strVal val="#ppt_x"/>
                                          </p:val>
                                        </p:tav>
                                      </p:tavLst>
                                    </p:anim>
                                    <p:anim calcmode="lin" valueType="num">
                                      <p:cBhvr>
                                        <p:cTn id="9" dur="400" fill="hold"/>
                                        <p:tgtEl>
                                          <p:spTgt spid="3072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072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072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heel(4)">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000" b="1" dirty="0" smtClean="0"/>
              <a:t>(3)</a:t>
            </a:r>
            <a:r>
              <a:rPr lang="es-CO" sz="4800" u="sng" dirty="0" smtClean="0"/>
              <a:t>Persecución a muerte</a:t>
            </a:r>
          </a:p>
        </p:txBody>
      </p:sp>
      <p:sp>
        <p:nvSpPr>
          <p:cNvPr id="3" name="2 Marcador de contenido"/>
          <p:cNvSpPr>
            <a:spLocks noGrp="1"/>
          </p:cNvSpPr>
          <p:nvPr>
            <p:ph idx="1"/>
          </p:nvPr>
        </p:nvSpPr>
        <p:spPr>
          <a:xfrm>
            <a:off x="251520" y="1600200"/>
            <a:ext cx="4968552" cy="4997152"/>
          </a:xfrm>
        </p:spPr>
        <p:txBody>
          <a:bodyPr>
            <a:normAutofit fontScale="85000" lnSpcReduction="20000"/>
          </a:bodyPr>
          <a:lstStyle/>
          <a:p>
            <a:pPr algn="ctr">
              <a:buNone/>
            </a:pPr>
            <a:r>
              <a:rPr lang="es-CO" dirty="0" smtClean="0"/>
              <a:t>      </a:t>
            </a:r>
            <a:r>
              <a:rPr lang="es-CO" sz="3800" b="1" dirty="0" smtClean="0">
                <a:solidFill>
                  <a:srgbClr val="FF0000"/>
                </a:solidFill>
              </a:rPr>
              <a:t>Apoc.13:15-18. </a:t>
            </a:r>
            <a:r>
              <a:rPr lang="es-CO" sz="3800" dirty="0" smtClean="0"/>
              <a:t>Y se le permitió infundir aliento a la imagen de la bestia, para que la imagen hablase e hiciese matar a todo el que no la adorase. Y hacía que a todos, pequeños y grandes, ricos y pobres, libres y esclavos, se les pusiese una marca en la mano derecha, o en la frente;</a:t>
            </a:r>
            <a:endParaRPr lang="es-CO" dirty="0"/>
          </a:p>
        </p:txBody>
      </p:sp>
      <p:pic>
        <p:nvPicPr>
          <p:cNvPr id="31746" name="Picture 2" descr="http://cristovuelve.com/Imagen/TemaSello.jpg"/>
          <p:cNvPicPr>
            <a:picLocks noChangeAspect="1" noChangeArrowheads="1"/>
          </p:cNvPicPr>
          <p:nvPr/>
        </p:nvPicPr>
        <p:blipFill>
          <a:blip r:embed="rId2" cstate="print"/>
          <a:srcRect/>
          <a:stretch>
            <a:fillRect/>
          </a:stretch>
        </p:blipFill>
        <p:spPr bwMode="auto">
          <a:xfrm>
            <a:off x="5364089" y="1700808"/>
            <a:ext cx="3528392" cy="3384376"/>
          </a:xfrm>
          <a:prstGeom prst="rect">
            <a:avLst/>
          </a:prstGeom>
          <a:noFill/>
        </p:spPr>
      </p:pic>
      <p:sp>
        <p:nvSpPr>
          <p:cNvPr id="5" name="4 Rectángulo"/>
          <p:cNvSpPr/>
          <p:nvPr/>
        </p:nvSpPr>
        <p:spPr>
          <a:xfrm>
            <a:off x="5364088" y="5229200"/>
            <a:ext cx="3528392" cy="1384995"/>
          </a:xfrm>
          <a:prstGeom prst="rect">
            <a:avLst/>
          </a:prstGeom>
          <a:solidFill>
            <a:srgbClr val="FFFF00"/>
          </a:solidFill>
        </p:spPr>
        <p:txBody>
          <a:bodyPr wrap="square">
            <a:spAutoFit/>
          </a:bodyPr>
          <a:lstStyle/>
          <a:p>
            <a:pPr algn="ctr"/>
            <a:r>
              <a:rPr lang="es-CO" sz="2800" dirty="0" smtClean="0"/>
              <a:t>Se aplicará la pena de muerte para los que guarden el sábado.</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31746"/>
                                        </p:tgtEl>
                                        <p:attrNameLst>
                                          <p:attrName>style.visibility</p:attrName>
                                        </p:attrNameLst>
                                      </p:cBhvr>
                                      <p:to>
                                        <p:strVal val="visible"/>
                                      </p:to>
                                    </p:set>
                                    <p:anim calcmode="lin" valueType="num">
                                      <p:cBhvr>
                                        <p:cTn id="12" dur="1000" fill="hold"/>
                                        <p:tgtEl>
                                          <p:spTgt spid="31746"/>
                                        </p:tgtEl>
                                        <p:attrNameLst>
                                          <p:attrName>ppt_w</p:attrName>
                                        </p:attrNameLst>
                                      </p:cBhvr>
                                      <p:tavLst>
                                        <p:tav tm="0">
                                          <p:val>
                                            <p:strVal val="#ppt_w*0.70"/>
                                          </p:val>
                                        </p:tav>
                                        <p:tav tm="100000">
                                          <p:val>
                                            <p:strVal val="#ppt_w"/>
                                          </p:val>
                                        </p:tav>
                                      </p:tavLst>
                                    </p:anim>
                                    <p:anim calcmode="lin" valueType="num">
                                      <p:cBhvr>
                                        <p:cTn id="13" dur="1000" fill="hold"/>
                                        <p:tgtEl>
                                          <p:spTgt spid="31746"/>
                                        </p:tgtEl>
                                        <p:attrNameLst>
                                          <p:attrName>ppt_h</p:attrName>
                                        </p:attrNameLst>
                                      </p:cBhvr>
                                      <p:tavLst>
                                        <p:tav tm="0">
                                          <p:val>
                                            <p:strVal val="#ppt_h"/>
                                          </p:val>
                                        </p:tav>
                                        <p:tav tm="100000">
                                          <p:val>
                                            <p:strVal val="#ppt_h"/>
                                          </p:val>
                                        </p:tav>
                                      </p:tavLst>
                                    </p:anim>
                                    <p:animEffect transition="in" filter="fade">
                                      <p:cBhvr>
                                        <p:cTn id="14" dur="1000"/>
                                        <p:tgtEl>
                                          <p:spTgt spid="3174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328592" cy="6192688"/>
          </a:xfrm>
        </p:spPr>
        <p:txBody>
          <a:bodyPr>
            <a:normAutofit/>
          </a:bodyPr>
          <a:lstStyle/>
          <a:p>
            <a:pPr algn="ctr">
              <a:buNone/>
            </a:pPr>
            <a:r>
              <a:rPr lang="es-CO" dirty="0" smtClean="0"/>
              <a:t>    y que ninguno pudiese comprar ni vender, sino el que tuviese la marca o el nombre de la bestia, o el número de su nombre. </a:t>
            </a:r>
            <a:br>
              <a:rPr lang="es-CO" dirty="0" smtClean="0"/>
            </a:br>
            <a:r>
              <a:rPr lang="es-CO" dirty="0" smtClean="0"/>
              <a:t/>
            </a:r>
            <a:br>
              <a:rPr lang="es-CO" dirty="0" smtClean="0"/>
            </a:br>
            <a:r>
              <a:rPr lang="es-CO" dirty="0" smtClean="0"/>
              <a:t>Aquí hay sabiduría. El que tiene entendimiento, cuente el número de la bestia, pues es número de hombre. Y su número es seiscientos sesenta y seis. </a:t>
            </a:r>
          </a:p>
          <a:p>
            <a:endParaRPr lang="es-CO" dirty="0"/>
          </a:p>
        </p:txBody>
      </p:sp>
      <p:sp>
        <p:nvSpPr>
          <p:cNvPr id="4" name="3 Rectángulo"/>
          <p:cNvSpPr/>
          <p:nvPr/>
        </p:nvSpPr>
        <p:spPr>
          <a:xfrm>
            <a:off x="5796136" y="4869160"/>
            <a:ext cx="3168352" cy="1938992"/>
          </a:xfrm>
          <a:prstGeom prst="rect">
            <a:avLst/>
          </a:prstGeom>
          <a:solidFill>
            <a:srgbClr val="FFFF00"/>
          </a:solidFill>
        </p:spPr>
        <p:txBody>
          <a:bodyPr wrap="square">
            <a:spAutoFit/>
          </a:bodyPr>
          <a:lstStyle/>
          <a:p>
            <a:pPr algn="ctr">
              <a:buNone/>
            </a:pPr>
            <a:r>
              <a:rPr lang="es-CO" sz="2400" b="1" dirty="0" smtClean="0"/>
              <a:t>La profecía dice que Solamente los que guarden el domingo podrán comprar o vender.</a:t>
            </a:r>
          </a:p>
        </p:txBody>
      </p:sp>
      <p:pic>
        <p:nvPicPr>
          <p:cNvPr id="32770" name="Picture 2" descr="http://t0.gstatic.com/images?q=tbn:ANd9GcQhpewhbWzBu9H0O_x0XDbf9zmS0G5tFhd6e-srfSKdkDoxmWyd"/>
          <p:cNvPicPr>
            <a:picLocks noChangeAspect="1" noChangeArrowheads="1"/>
          </p:cNvPicPr>
          <p:nvPr/>
        </p:nvPicPr>
        <p:blipFill>
          <a:blip r:embed="rId2" cstate="print"/>
          <a:srcRect/>
          <a:stretch>
            <a:fillRect/>
          </a:stretch>
        </p:blipFill>
        <p:spPr bwMode="auto">
          <a:xfrm>
            <a:off x="5652120" y="404664"/>
            <a:ext cx="3240360"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 to="" calcmode="lin" valueType="num">
                                      <p:cBhvr>
                                        <p:cTn id="7" dur="1" fill="hold"/>
                                        <p:tgtEl>
                                          <p:spTgt spid="3277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¿Qué es el </a:t>
            </a:r>
            <a:r>
              <a:rPr lang="es-CO" b="1" dirty="0" smtClean="0">
                <a:solidFill>
                  <a:srgbClr val="FF0000"/>
                </a:solidFill>
              </a:rPr>
              <a:t>666</a:t>
            </a:r>
            <a:r>
              <a:rPr lang="es-CO" dirty="0" smtClean="0"/>
              <a:t>? </a:t>
            </a:r>
            <a:endParaRPr lang="es-CO" dirty="0"/>
          </a:p>
        </p:txBody>
      </p:sp>
      <p:pic>
        <p:nvPicPr>
          <p:cNvPr id="33798" name="Picture 6" descr="http://t2.gstatic.com/images?q=tbn:ANd9GcS3zJlBOpzMUz6dAKBhS1xcJOsms3s6Dct-2BTHU86gwP9taZe3"/>
          <p:cNvPicPr>
            <a:picLocks noChangeAspect="1" noChangeArrowheads="1"/>
          </p:cNvPicPr>
          <p:nvPr/>
        </p:nvPicPr>
        <p:blipFill>
          <a:blip r:embed="rId2" cstate="print"/>
          <a:srcRect/>
          <a:stretch>
            <a:fillRect/>
          </a:stretch>
        </p:blipFill>
        <p:spPr bwMode="auto">
          <a:xfrm>
            <a:off x="395536" y="2276872"/>
            <a:ext cx="2664296" cy="4104456"/>
          </a:xfrm>
          <a:prstGeom prst="rect">
            <a:avLst/>
          </a:prstGeom>
          <a:noFill/>
        </p:spPr>
      </p:pic>
      <p:pic>
        <p:nvPicPr>
          <p:cNvPr id="7170" name="Picture 2" descr="http://apocalipsis18-4.com/666-7.jpg"/>
          <p:cNvPicPr>
            <a:picLocks noChangeAspect="1" noChangeArrowheads="1"/>
          </p:cNvPicPr>
          <p:nvPr/>
        </p:nvPicPr>
        <p:blipFill>
          <a:blip r:embed="rId3" cstate="print"/>
          <a:srcRect/>
          <a:stretch>
            <a:fillRect/>
          </a:stretch>
        </p:blipFill>
        <p:spPr bwMode="auto">
          <a:xfrm>
            <a:off x="3275856" y="2276872"/>
            <a:ext cx="5616624" cy="4104456"/>
          </a:xfrm>
          <a:prstGeom prst="rect">
            <a:avLst/>
          </a:prstGeom>
          <a:noFill/>
        </p:spPr>
      </p:pic>
      <p:sp>
        <p:nvSpPr>
          <p:cNvPr id="7" name="6 Rectángulo"/>
          <p:cNvSpPr/>
          <p:nvPr/>
        </p:nvSpPr>
        <p:spPr>
          <a:xfrm>
            <a:off x="0" y="1412776"/>
            <a:ext cx="9144000" cy="584775"/>
          </a:xfrm>
          <a:prstGeom prst="rect">
            <a:avLst/>
          </a:prstGeom>
          <a:solidFill>
            <a:srgbClr val="FFFF00"/>
          </a:solidFill>
        </p:spPr>
        <p:txBody>
          <a:bodyPr wrap="square">
            <a:spAutoFit/>
          </a:bodyPr>
          <a:lstStyle/>
          <a:p>
            <a:pPr algn="ctr">
              <a:buNone/>
            </a:pPr>
            <a:r>
              <a:rPr lang="es-CO" sz="3200" b="1" dirty="0" smtClean="0"/>
              <a:t>Vicarivs Filii Dei</a:t>
            </a:r>
            <a:r>
              <a:rPr lang="es-CO" sz="3200" dirty="0" smtClean="0"/>
              <a:t>: "El representante del Hijo de Dios”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33798"/>
                                        </p:tgtEl>
                                        <p:attrNameLst>
                                          <p:attrName>style.visibility</p:attrName>
                                        </p:attrNameLst>
                                      </p:cBhvr>
                                      <p:to>
                                        <p:strVal val="visible"/>
                                      </p:to>
                                    </p:set>
                                    <p:animEffect transition="in" filter="fade">
                                      <p:cBhvr>
                                        <p:cTn id="17" dur="100"/>
                                        <p:tgtEl>
                                          <p:spTgt spid="33798"/>
                                        </p:tgtEl>
                                      </p:cBhvr>
                                    </p:animEffect>
                                    <p:anim calcmode="lin" valueType="num">
                                      <p:cBhvr>
                                        <p:cTn id="18" dur="400" fill="hold"/>
                                        <p:tgtEl>
                                          <p:spTgt spid="33798"/>
                                        </p:tgtEl>
                                        <p:attrNameLst>
                                          <p:attrName>ppt_x</p:attrName>
                                        </p:attrNameLst>
                                      </p:cBhvr>
                                      <p:tavLst>
                                        <p:tav tm="0">
                                          <p:val>
                                            <p:strVal val="#ppt_x"/>
                                          </p:val>
                                        </p:tav>
                                        <p:tav tm="100000">
                                          <p:val>
                                            <p:strVal val="#ppt_x"/>
                                          </p:val>
                                        </p:tav>
                                      </p:tavLst>
                                    </p:anim>
                                    <p:anim calcmode="lin" valueType="num">
                                      <p:cBhvr>
                                        <p:cTn id="19" dur="400" fill="hold"/>
                                        <p:tgtEl>
                                          <p:spTgt spid="33798"/>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3379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3379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7170"/>
                                        </p:tgtEl>
                                        <p:attrNameLst>
                                          <p:attrName>style.visibility</p:attrName>
                                        </p:attrNameLst>
                                      </p:cBhvr>
                                      <p:to>
                                        <p:strVal val="visible"/>
                                      </p:to>
                                    </p:set>
                                    <p:anim calcmode="lin" valueType="num">
                                      <p:cBhvr>
                                        <p:cTn id="26" dur="500" fill="hold"/>
                                        <p:tgtEl>
                                          <p:spTgt spid="7170"/>
                                        </p:tgtEl>
                                        <p:attrNameLst>
                                          <p:attrName>ppt_w</p:attrName>
                                        </p:attrNameLst>
                                      </p:cBhvr>
                                      <p:tavLst>
                                        <p:tav tm="0">
                                          <p:val>
                                            <p:fltVal val="0"/>
                                          </p:val>
                                        </p:tav>
                                        <p:tav tm="100000">
                                          <p:val>
                                            <p:strVal val="#ppt_w"/>
                                          </p:val>
                                        </p:tav>
                                      </p:tavLst>
                                    </p:anim>
                                    <p:anim calcmode="lin" valueType="num">
                                      <p:cBhvr>
                                        <p:cTn id="27" dur="500" fill="hold"/>
                                        <p:tgtEl>
                                          <p:spTgt spid="7170"/>
                                        </p:tgtEl>
                                        <p:attrNameLst>
                                          <p:attrName>ppt_h</p:attrName>
                                        </p:attrNameLst>
                                      </p:cBhvr>
                                      <p:tavLst>
                                        <p:tav tm="0">
                                          <p:val>
                                            <p:fltVal val="0"/>
                                          </p:val>
                                        </p:tav>
                                        <p:tav tm="100000">
                                          <p:val>
                                            <p:strVal val="#ppt_h"/>
                                          </p:val>
                                        </p:tav>
                                      </p:tavLst>
                                    </p:anim>
                                    <p:animEffect transition="in" filter="fade">
                                      <p:cBhvr>
                                        <p:cTn id="28"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normAutofit/>
          </a:bodyPr>
          <a:lstStyle/>
          <a:p>
            <a:pPr>
              <a:buNone/>
            </a:pPr>
            <a:r>
              <a:rPr lang="es-CO" dirty="0" smtClean="0"/>
              <a:t>    Laodicea es la ultima iglesia mocionada en la profecía, es la iglesia militante, que tiene dos cosas importantes para anunciarle al mundo:</a:t>
            </a:r>
          </a:p>
        </p:txBody>
      </p:sp>
      <p:sp>
        <p:nvSpPr>
          <p:cNvPr id="4" name="3 Rectángulo"/>
          <p:cNvSpPr/>
          <p:nvPr/>
        </p:nvSpPr>
        <p:spPr>
          <a:xfrm>
            <a:off x="323528" y="2132856"/>
            <a:ext cx="4248472" cy="4524315"/>
          </a:xfrm>
          <a:prstGeom prst="rect">
            <a:avLst/>
          </a:prstGeom>
        </p:spPr>
        <p:txBody>
          <a:bodyPr wrap="square">
            <a:spAutoFit/>
          </a:bodyPr>
          <a:lstStyle/>
          <a:p>
            <a:pPr algn="ctr">
              <a:buNone/>
            </a:pPr>
            <a:r>
              <a:rPr lang="es-CO" sz="3200" dirty="0" smtClean="0"/>
              <a:t>1). </a:t>
            </a:r>
            <a:r>
              <a:rPr lang="es-CO" sz="3200" u="sng" dirty="0" smtClean="0">
                <a:solidFill>
                  <a:srgbClr val="0070C0"/>
                </a:solidFill>
              </a:rPr>
              <a:t>El mensaje de la segunda venida de Cristo </a:t>
            </a:r>
            <a:r>
              <a:rPr lang="es-CO" sz="3200" dirty="0" smtClean="0">
                <a:solidFill>
                  <a:srgbClr val="FF0000"/>
                </a:solidFill>
              </a:rPr>
              <a:t>(Mat.24:14)</a:t>
            </a:r>
            <a:r>
              <a:rPr lang="es-CO" sz="3200" dirty="0" smtClean="0"/>
              <a:t> “Y será predicado este evangelio del reino en todo el mundo, para testimonio a todas las naciones; y entonces vendrá el fin”</a:t>
            </a:r>
            <a:endParaRPr lang="es-CO" sz="3200" dirty="0" smtClean="0">
              <a:solidFill>
                <a:srgbClr val="FF0000"/>
              </a:solidFill>
            </a:endParaRPr>
          </a:p>
        </p:txBody>
      </p:sp>
      <p:pic>
        <p:nvPicPr>
          <p:cNvPr id="8194" name="Picture 2" descr="http://t0.gstatic.com/images?q=tbn:ANd9GcT8B_j02Bb1bMlbMzZ7QslKBuYl52CVKXy9rW5H9OvT1iEr_7gw"/>
          <p:cNvPicPr>
            <a:picLocks noChangeAspect="1" noChangeArrowheads="1"/>
          </p:cNvPicPr>
          <p:nvPr/>
        </p:nvPicPr>
        <p:blipFill>
          <a:blip r:embed="rId2" cstate="print"/>
          <a:srcRect/>
          <a:stretch>
            <a:fillRect/>
          </a:stretch>
        </p:blipFill>
        <p:spPr bwMode="auto">
          <a:xfrm>
            <a:off x="4932040" y="2132856"/>
            <a:ext cx="3960440" cy="2808312"/>
          </a:xfrm>
          <a:prstGeom prst="rect">
            <a:avLst/>
          </a:prstGeom>
          <a:noFill/>
        </p:spPr>
      </p:pic>
      <p:sp>
        <p:nvSpPr>
          <p:cNvPr id="5" name="4 Rectángulo"/>
          <p:cNvSpPr/>
          <p:nvPr/>
        </p:nvSpPr>
        <p:spPr>
          <a:xfrm>
            <a:off x="4788024" y="5229199"/>
            <a:ext cx="3960440" cy="1569660"/>
          </a:xfrm>
          <a:prstGeom prst="rect">
            <a:avLst/>
          </a:prstGeom>
          <a:solidFill>
            <a:srgbClr val="FFFF00"/>
          </a:solidFill>
        </p:spPr>
        <p:txBody>
          <a:bodyPr wrap="square">
            <a:spAutoFit/>
          </a:bodyPr>
          <a:lstStyle/>
          <a:p>
            <a:pPr algn="ctr"/>
            <a:r>
              <a:rPr lang="es-CO" sz="2400" dirty="0" smtClean="0"/>
              <a:t>Para lograrlo, Dios a puesto a su disposición medios de comunicación nunca antes soñados.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Effect transition="in" filter="wheel(4)">
                                      <p:cBhvr>
                                        <p:cTn id="17" dur="2000"/>
                                        <p:tgtEl>
                                          <p:spTgt spid="8194"/>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648072"/>
          </a:xfrm>
        </p:spPr>
        <p:txBody>
          <a:bodyPr>
            <a:normAutofit fontScale="92500"/>
          </a:bodyPr>
          <a:lstStyle/>
          <a:p>
            <a:pPr>
              <a:buNone/>
            </a:pPr>
            <a:r>
              <a:rPr lang="es-CO" sz="3900" dirty="0" smtClean="0"/>
              <a:t>2). </a:t>
            </a:r>
            <a:r>
              <a:rPr lang="es-CO" sz="3900" u="sng" dirty="0" smtClean="0">
                <a:solidFill>
                  <a:srgbClr val="0070C0"/>
                </a:solidFill>
              </a:rPr>
              <a:t>El mensaje de los tres ángeles</a:t>
            </a:r>
            <a:r>
              <a:rPr lang="es-CO" dirty="0" smtClean="0"/>
              <a:t> </a:t>
            </a:r>
            <a:r>
              <a:rPr lang="es-CO" dirty="0" smtClean="0">
                <a:solidFill>
                  <a:srgbClr val="FF0000"/>
                </a:solidFill>
              </a:rPr>
              <a:t>Apoc.14:6-12.</a:t>
            </a:r>
          </a:p>
        </p:txBody>
      </p:sp>
      <p:pic>
        <p:nvPicPr>
          <p:cNvPr id="1026" name="Picture 2" descr="http://t0.gstatic.com/images?q=tbn:ANd9GcTARWyGqgbIllV_V9GSmmXLTWMQn7GAeODSQxpFeCZsEVXnhhOmFg"/>
          <p:cNvPicPr>
            <a:picLocks noChangeAspect="1" noChangeArrowheads="1"/>
          </p:cNvPicPr>
          <p:nvPr/>
        </p:nvPicPr>
        <p:blipFill>
          <a:blip r:embed="rId2" cstate="print"/>
          <a:srcRect/>
          <a:stretch>
            <a:fillRect/>
          </a:stretch>
        </p:blipFill>
        <p:spPr bwMode="auto">
          <a:xfrm>
            <a:off x="5940152" y="1196752"/>
            <a:ext cx="3203848" cy="2376264"/>
          </a:xfrm>
          <a:prstGeom prst="rect">
            <a:avLst/>
          </a:prstGeom>
          <a:noFill/>
        </p:spPr>
      </p:pic>
      <p:sp>
        <p:nvSpPr>
          <p:cNvPr id="5" name="4 Rectángulo"/>
          <p:cNvSpPr/>
          <p:nvPr/>
        </p:nvSpPr>
        <p:spPr>
          <a:xfrm>
            <a:off x="0" y="1196753"/>
            <a:ext cx="5940152" cy="6001643"/>
          </a:xfrm>
          <a:prstGeom prst="rect">
            <a:avLst/>
          </a:prstGeom>
          <a:solidFill>
            <a:srgbClr val="FFC000"/>
          </a:solidFill>
        </p:spPr>
        <p:txBody>
          <a:bodyPr wrap="square">
            <a:spAutoFit/>
          </a:bodyPr>
          <a:lstStyle/>
          <a:p>
            <a:pPr algn="ctr">
              <a:buNone/>
            </a:pPr>
            <a:r>
              <a:rPr lang="es-CO" sz="3200" dirty="0" smtClean="0"/>
              <a:t>Vi volar por en medio del cielo a otro ángel, que tenía el evangelio eterno para predicarlo a los moradores de la tierra, a toda nación, tribu, lengua y pueblo,  diciendo a gran voz: </a:t>
            </a:r>
          </a:p>
          <a:p>
            <a:pPr algn="ctr">
              <a:buNone/>
            </a:pPr>
            <a:r>
              <a:rPr lang="es-CO" sz="3200" dirty="0" smtClean="0"/>
              <a:t>Temed a Dios, y dadle gloria, porque la hora de su juicio ha llegado; y adorad a aquel que hizo el cielo y la tierra, el mar y las fuentes de las aguas. </a:t>
            </a:r>
          </a:p>
          <a:p>
            <a:pPr algn="ctr">
              <a:buNone/>
            </a:pPr>
            <a:r>
              <a:rPr lang="es-CO" sz="3200" dirty="0" smtClean="0"/>
              <a:t>      </a:t>
            </a:r>
          </a:p>
        </p:txBody>
      </p:sp>
      <p:pic>
        <p:nvPicPr>
          <p:cNvPr id="1028" name="Picture 4" descr="http://t1.gstatic.com/images?q=tbn:ANd9GcTp73MUPMUlym63yuwhZYiKb0lU0B3QPSzQTKx223clBXGjnaGs"/>
          <p:cNvPicPr>
            <a:picLocks noChangeAspect="1" noChangeArrowheads="1"/>
          </p:cNvPicPr>
          <p:nvPr/>
        </p:nvPicPr>
        <p:blipFill>
          <a:blip r:embed="rId3" cstate="print"/>
          <a:srcRect/>
          <a:stretch>
            <a:fillRect/>
          </a:stretch>
        </p:blipFill>
        <p:spPr bwMode="auto">
          <a:xfrm>
            <a:off x="6084168" y="3645024"/>
            <a:ext cx="2808312" cy="2232249"/>
          </a:xfrm>
          <a:prstGeom prst="rect">
            <a:avLst/>
          </a:prstGeom>
          <a:noFill/>
        </p:spPr>
      </p:pic>
      <p:sp>
        <p:nvSpPr>
          <p:cNvPr id="7" name="6 Rectángulo"/>
          <p:cNvSpPr/>
          <p:nvPr/>
        </p:nvSpPr>
        <p:spPr>
          <a:xfrm>
            <a:off x="6084168" y="6021288"/>
            <a:ext cx="2880320" cy="707886"/>
          </a:xfrm>
          <a:prstGeom prst="rect">
            <a:avLst/>
          </a:prstGeom>
          <a:solidFill>
            <a:srgbClr val="002060"/>
          </a:solidFill>
        </p:spPr>
        <p:txBody>
          <a:bodyPr wrap="square">
            <a:spAutoFit/>
          </a:bodyPr>
          <a:lstStyle/>
          <a:p>
            <a:pPr algn="ctr"/>
            <a:r>
              <a:rPr lang="es-CO" sz="2000" b="1" dirty="0" smtClean="0">
                <a:solidFill>
                  <a:schemeClr val="bg1"/>
                </a:solidFill>
              </a:rPr>
              <a:t>En este periodo se realiza el juicio (1 Ped.4:17).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1000" fill="hold"/>
                                        <p:tgtEl>
                                          <p:spTgt spid="5">
                                            <p:bg/>
                                          </p:spTgt>
                                        </p:tgtEl>
                                        <p:attrNameLst>
                                          <p:attrName>ppt_w</p:attrName>
                                        </p:attrNameLst>
                                      </p:cBhvr>
                                      <p:tavLst>
                                        <p:tav tm="0">
                                          <p:val>
                                            <p:strVal val="#ppt_w*0.70"/>
                                          </p:val>
                                        </p:tav>
                                        <p:tav tm="100000">
                                          <p:val>
                                            <p:strVal val="#ppt_w"/>
                                          </p:val>
                                        </p:tav>
                                      </p:tavLst>
                                    </p:anim>
                                    <p:anim calcmode="lin" valueType="num">
                                      <p:cBhvr>
                                        <p:cTn id="8" dur="1000" fill="hold"/>
                                        <p:tgtEl>
                                          <p:spTgt spid="5">
                                            <p:bg/>
                                          </p:spTgt>
                                        </p:tgtEl>
                                        <p:attrNameLst>
                                          <p:attrName>ppt_h</p:attrName>
                                        </p:attrNameLst>
                                      </p:cBhvr>
                                      <p:tavLst>
                                        <p:tav tm="0">
                                          <p:val>
                                            <p:strVal val="#ppt_h"/>
                                          </p:val>
                                        </p:tav>
                                        <p:tav tm="100000">
                                          <p:val>
                                            <p:strVal val="#ppt_h"/>
                                          </p:val>
                                        </p:tav>
                                      </p:tavLst>
                                    </p:anim>
                                    <p:animEffect transition="in" filter="fade">
                                      <p:cBhvr>
                                        <p:cTn id="9" dur="1000"/>
                                        <p:tgtEl>
                                          <p:spTgt spid="5">
                                            <p:bg/>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Effect transition="in" filter="fade">
                                      <p:cBhvr>
                                        <p:cTn id="19" dur="100"/>
                                        <p:tgtEl>
                                          <p:spTgt spid="1028"/>
                                        </p:tgtEl>
                                      </p:cBhvr>
                                    </p:animEffect>
                                    <p:anim calcmode="lin" valueType="num">
                                      <p:cBhvr>
                                        <p:cTn id="20" dur="400" fill="hold"/>
                                        <p:tgtEl>
                                          <p:spTgt spid="1028"/>
                                        </p:tgtEl>
                                        <p:attrNameLst>
                                          <p:attrName>ppt_x</p:attrName>
                                        </p:attrNameLst>
                                      </p:cBhvr>
                                      <p:tavLst>
                                        <p:tav tm="0">
                                          <p:val>
                                            <p:strVal val="#ppt_x"/>
                                          </p:val>
                                        </p:tav>
                                        <p:tav tm="100000">
                                          <p:val>
                                            <p:strVal val="#ppt_x"/>
                                          </p:val>
                                        </p:tav>
                                      </p:tavLst>
                                    </p:anim>
                                    <p:anim calcmode="lin" valueType="num">
                                      <p:cBhvr>
                                        <p:cTn id="21" dur="400" fill="hold"/>
                                        <p:tgtEl>
                                          <p:spTgt spid="1028"/>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5">
                                            <p:txEl>
                                              <p:pRg st="1" end="1"/>
                                            </p:txEl>
                                          </p:spTgt>
                                        </p:tgtEl>
                                        <p:attrNameLst>
                                          <p:attrName>style.visibility</p:attrName>
                                        </p:attrNameLst>
                                      </p:cBhvr>
                                      <p:to>
                                        <p:strVal val="visible"/>
                                      </p:to>
                                    </p:set>
                                    <p:animEffect transition="in" filter="blinds(horizontal)">
                                      <p:cBhvr>
                                        <p:cTn id="28" dur="500"/>
                                        <p:tgtEl>
                                          <p:spTgt spid="5">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3754760" cy="6120680"/>
          </a:xfrm>
          <a:solidFill>
            <a:schemeClr val="accent2">
              <a:lumMod val="20000"/>
              <a:lumOff val="80000"/>
            </a:schemeClr>
          </a:solidFill>
        </p:spPr>
        <p:txBody>
          <a:bodyPr>
            <a:normAutofit fontScale="92500" lnSpcReduction="10000"/>
          </a:bodyPr>
          <a:lstStyle/>
          <a:p>
            <a:pPr algn="ctr">
              <a:buNone/>
            </a:pPr>
            <a:r>
              <a:rPr lang="es-CO" baseline="30000" dirty="0" smtClean="0"/>
              <a:t>     </a:t>
            </a:r>
            <a:r>
              <a:rPr lang="es-CO" sz="4000" baseline="30000" dirty="0" smtClean="0"/>
              <a:t>8</a:t>
            </a:r>
            <a:r>
              <a:rPr lang="es-CO" sz="4000" dirty="0" smtClean="0"/>
              <a:t> Otro ángel le siguió, diciendo: Ha caído, ha caído Babilonia, la gran ciudad, porque ha hecho beber a todas las naciones del vino del furor de su fornicación.    </a:t>
            </a:r>
          </a:p>
        </p:txBody>
      </p:sp>
      <p:pic>
        <p:nvPicPr>
          <p:cNvPr id="37890" name="Picture 2" descr="http://t2.gstatic.com/images?q=tbn:ANd9GcTIWSoNb8m4qnQMFv-GaZxRAZIVaYBbEMZXKw0Dqw1PNXFRJbUV"/>
          <p:cNvPicPr>
            <a:picLocks noChangeAspect="1" noChangeArrowheads="1"/>
          </p:cNvPicPr>
          <p:nvPr/>
        </p:nvPicPr>
        <p:blipFill>
          <a:blip r:embed="rId2" cstate="print"/>
          <a:srcRect/>
          <a:stretch>
            <a:fillRect/>
          </a:stretch>
        </p:blipFill>
        <p:spPr bwMode="auto">
          <a:xfrm>
            <a:off x="4211960" y="476672"/>
            <a:ext cx="4507582" cy="612068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84176"/>
          </a:xfrm>
        </p:spPr>
        <p:txBody>
          <a:bodyPr>
            <a:normAutofit/>
          </a:bodyPr>
          <a:lstStyle/>
          <a:p>
            <a:pPr>
              <a:buNone/>
            </a:pPr>
            <a:r>
              <a:rPr lang="es-CO" baseline="30000" dirty="0" smtClean="0"/>
              <a:t>      9</a:t>
            </a:r>
            <a:r>
              <a:rPr lang="es-CO" dirty="0" smtClean="0"/>
              <a:t> Y el tercer ángel los siguió, diciendo a gran voz: Si alguno adora a la bestia y a su imagen, y recibe la marca en su frente o en su mano, </a:t>
            </a:r>
          </a:p>
        </p:txBody>
      </p:sp>
      <p:pic>
        <p:nvPicPr>
          <p:cNvPr id="36866" name="Picture 2" descr="Imagen obama_y_el_papa_benedicto_XVI"/>
          <p:cNvPicPr>
            <a:picLocks noChangeAspect="1" noChangeArrowheads="1"/>
          </p:cNvPicPr>
          <p:nvPr/>
        </p:nvPicPr>
        <p:blipFill>
          <a:blip r:embed="rId2" cstate="print"/>
          <a:srcRect/>
          <a:stretch>
            <a:fillRect/>
          </a:stretch>
        </p:blipFill>
        <p:spPr bwMode="auto">
          <a:xfrm>
            <a:off x="4860032" y="2276872"/>
            <a:ext cx="3888432" cy="3240360"/>
          </a:xfrm>
          <a:prstGeom prst="rect">
            <a:avLst/>
          </a:prstGeom>
          <a:noFill/>
        </p:spPr>
      </p:pic>
      <p:sp>
        <p:nvSpPr>
          <p:cNvPr id="5" name="4 Rectángulo"/>
          <p:cNvSpPr/>
          <p:nvPr/>
        </p:nvSpPr>
        <p:spPr>
          <a:xfrm>
            <a:off x="467544" y="2420888"/>
            <a:ext cx="4176464" cy="4308872"/>
          </a:xfrm>
          <a:prstGeom prst="rect">
            <a:avLst/>
          </a:prstGeom>
        </p:spPr>
        <p:txBody>
          <a:bodyPr wrap="square">
            <a:spAutoFit/>
          </a:bodyPr>
          <a:lstStyle/>
          <a:p>
            <a:pPr algn="ctr"/>
            <a:r>
              <a:rPr lang="es-CO" sz="3200" baseline="30000" dirty="0" smtClean="0"/>
              <a:t>10</a:t>
            </a:r>
            <a:r>
              <a:rPr lang="es-CO" sz="3200" dirty="0" smtClean="0"/>
              <a:t> él también beberá del vino de la ira de Dios, que ha sido vaciado puro en el cáliz de su ira; y será atormentado con fuego y azufre delante de los santos ángeles y del Cordero; </a:t>
            </a:r>
          </a:p>
          <a:p>
            <a:r>
              <a:rPr lang="es-CO" dirty="0" smtClean="0"/>
              <a:t>   </a:t>
            </a:r>
            <a:endParaRPr lang="es-CO" dirty="0"/>
          </a:p>
        </p:txBody>
      </p:sp>
      <p:sp>
        <p:nvSpPr>
          <p:cNvPr id="6" name="5 Rectángulo"/>
          <p:cNvSpPr/>
          <p:nvPr/>
        </p:nvSpPr>
        <p:spPr>
          <a:xfrm>
            <a:off x="4788024" y="5661247"/>
            <a:ext cx="4104456" cy="830997"/>
          </a:xfrm>
          <a:prstGeom prst="rect">
            <a:avLst/>
          </a:prstGeom>
          <a:solidFill>
            <a:srgbClr val="FFFF00"/>
          </a:solidFill>
        </p:spPr>
        <p:txBody>
          <a:bodyPr wrap="square">
            <a:spAutoFit/>
          </a:bodyPr>
          <a:lstStyle/>
          <a:p>
            <a:pPr algn="ctr"/>
            <a:r>
              <a:rPr lang="es-CO" dirty="0" smtClean="0"/>
              <a:t>.</a:t>
            </a:r>
            <a:r>
              <a:rPr lang="es-CO" sz="2400" b="1" dirty="0" smtClean="0"/>
              <a:t>Aquí están representados la Bestia y la Imagen de la bestia. </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36866"/>
                                        </p:tgtEl>
                                        <p:attrNameLst>
                                          <p:attrName>style.visibility</p:attrName>
                                        </p:attrNameLst>
                                      </p:cBhvr>
                                      <p:to>
                                        <p:strVal val="visible"/>
                                      </p:to>
                                    </p:set>
                                    <p:animEffect transition="in" filter="wheel(4)">
                                      <p:cBhvr>
                                        <p:cTn id="12" dur="2000"/>
                                        <p:tgtEl>
                                          <p:spTgt spid="36866"/>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328592" cy="6048672"/>
          </a:xfrm>
        </p:spPr>
        <p:txBody>
          <a:bodyPr>
            <a:normAutofit/>
          </a:bodyPr>
          <a:lstStyle/>
          <a:p>
            <a:pPr algn="ctr">
              <a:buNone/>
            </a:pPr>
            <a:r>
              <a:rPr lang="es-CO" baseline="30000" dirty="0" smtClean="0"/>
              <a:t>      11</a:t>
            </a:r>
            <a:r>
              <a:rPr lang="es-CO" dirty="0" smtClean="0"/>
              <a:t> y el humo de su tormento sube por los siglos de los siglos. Y no tienen reposo de día ni de noche los que adoran a la bestia y a su imagen, ni nadie que reciba la marca de su nombre. </a:t>
            </a:r>
            <a:r>
              <a:rPr lang="es-CO" baseline="30000" dirty="0" smtClean="0"/>
              <a:t>12</a:t>
            </a:r>
            <a:r>
              <a:rPr lang="es-CO" dirty="0" smtClean="0"/>
              <a:t> </a:t>
            </a:r>
          </a:p>
          <a:p>
            <a:pPr algn="ctr">
              <a:buNone/>
            </a:pPr>
            <a:r>
              <a:rPr lang="es-CO" dirty="0" smtClean="0">
                <a:solidFill>
                  <a:srgbClr val="0070C0"/>
                </a:solidFill>
              </a:rPr>
              <a:t>Aquí está la paciencia de los santos, los que guardan los mandamientos de Dios y la fe de Jesús</a:t>
            </a:r>
            <a:endParaRPr lang="es-CO" dirty="0">
              <a:solidFill>
                <a:srgbClr val="0070C0"/>
              </a:solidFill>
            </a:endParaRPr>
          </a:p>
        </p:txBody>
      </p:sp>
      <p:pic>
        <p:nvPicPr>
          <p:cNvPr id="38914" name="Picture 2" descr="http://t0.gstatic.com/images?q=tbn:ANd9GcQmDZATGy3DRT2Jq5RAfdLcfUEJ6wnCQoMDsvayFrgz8oHX_oze"/>
          <p:cNvPicPr>
            <a:picLocks noChangeAspect="1" noChangeArrowheads="1"/>
          </p:cNvPicPr>
          <p:nvPr/>
        </p:nvPicPr>
        <p:blipFill>
          <a:blip r:embed="rId2" cstate="print"/>
          <a:srcRect/>
          <a:stretch>
            <a:fillRect/>
          </a:stretch>
        </p:blipFill>
        <p:spPr bwMode="auto">
          <a:xfrm>
            <a:off x="5724128" y="764704"/>
            <a:ext cx="3168352" cy="3528392"/>
          </a:xfrm>
          <a:prstGeom prst="rect">
            <a:avLst/>
          </a:prstGeom>
          <a:noFill/>
        </p:spPr>
      </p:pic>
      <p:sp>
        <p:nvSpPr>
          <p:cNvPr id="5" name="4 Rectángulo"/>
          <p:cNvSpPr/>
          <p:nvPr/>
        </p:nvSpPr>
        <p:spPr>
          <a:xfrm>
            <a:off x="5724128" y="4509119"/>
            <a:ext cx="3168352" cy="2246769"/>
          </a:xfrm>
          <a:prstGeom prst="rect">
            <a:avLst/>
          </a:prstGeom>
          <a:solidFill>
            <a:schemeClr val="bg1"/>
          </a:solidFill>
        </p:spPr>
        <p:txBody>
          <a:bodyPr wrap="square">
            <a:spAutoFit/>
          </a:bodyPr>
          <a:lstStyle/>
          <a:p>
            <a:pPr algn="ctr"/>
            <a:r>
              <a:rPr lang="es-CO" sz="2000" b="1" dirty="0" smtClean="0">
                <a:solidFill>
                  <a:srgbClr val="FF0000"/>
                </a:solidFill>
              </a:rPr>
              <a:t>En aquel día multitudes se lamentarán no haber obedecido los Mandamientos de Dios, pero ya es demasiado tarde, porque el tiempo no será más.</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 to="" calcmode="lin" valueType="num">
                                      <p:cBhvr>
                                        <p:cTn id="7" dur="1" fill="hold"/>
                                        <p:tgtEl>
                                          <p:spTgt spid="3891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
                                        <p:tgtEl>
                                          <p:spTgt spid="5"/>
                                        </p:tgtEl>
                                      </p:cBhvr>
                                    </p:animEffect>
                                    <p:anim calcmode="lin" valueType="num">
                                      <p:cBhvr>
                                        <p:cTn id="18" dur="400" fill="hold"/>
                                        <p:tgtEl>
                                          <p:spTgt spid="5"/>
                                        </p:tgtEl>
                                        <p:attrNameLst>
                                          <p:attrName>ppt_x</p:attrName>
                                        </p:attrNameLst>
                                      </p:cBhvr>
                                      <p:tavLst>
                                        <p:tav tm="0">
                                          <p:val>
                                            <p:strVal val="#ppt_x"/>
                                          </p:val>
                                        </p:tav>
                                        <p:tav tm="100000">
                                          <p:val>
                                            <p:strVal val="#ppt_x"/>
                                          </p:val>
                                        </p:tav>
                                      </p:tavLst>
                                    </p:anim>
                                    <p:anim calcmode="lin" valueType="num">
                                      <p:cBhvr>
                                        <p:cTn id="19" dur="400" fill="hold"/>
                                        <p:tgtEl>
                                          <p:spTgt spid="5"/>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Agency FB" pitchFamily="34" charset="0"/>
              </a:rPr>
              <a:t>¿Quién es el que se identifica como: “El Amen”, “El Testigo Fiel y Verdadero?</a:t>
            </a:r>
            <a:endParaRPr lang="es-CO" dirty="0">
              <a:latin typeface="Agency FB" pitchFamily="34" charset="0"/>
            </a:endParaRPr>
          </a:p>
        </p:txBody>
      </p:sp>
      <p:sp>
        <p:nvSpPr>
          <p:cNvPr id="3" name="2 Marcador de contenido"/>
          <p:cNvSpPr>
            <a:spLocks noGrp="1"/>
          </p:cNvSpPr>
          <p:nvPr>
            <p:ph idx="1"/>
          </p:nvPr>
        </p:nvSpPr>
        <p:spPr>
          <a:xfrm>
            <a:off x="457200" y="1600201"/>
            <a:ext cx="8229600" cy="1324743"/>
          </a:xfrm>
        </p:spPr>
        <p:txBody>
          <a:bodyPr>
            <a:normAutofit fontScale="92500" lnSpcReduction="20000"/>
          </a:bodyPr>
          <a:lstStyle/>
          <a:p>
            <a:pPr>
              <a:buNone/>
            </a:pPr>
            <a:r>
              <a:rPr lang="es-CO" dirty="0" smtClean="0"/>
              <a:t>    El relacionar el AMEN con el TESTIGO FIEL y VERDADER , los identifica como títulos de Cristo  </a:t>
            </a:r>
            <a:r>
              <a:rPr lang="es-CO" dirty="0" smtClean="0">
                <a:solidFill>
                  <a:srgbClr val="FF0000"/>
                </a:solidFill>
              </a:rPr>
              <a:t>Isaías 65:16</a:t>
            </a:r>
            <a:r>
              <a:rPr lang="es-CO" dirty="0" smtClean="0"/>
              <a:t>.</a:t>
            </a:r>
          </a:p>
        </p:txBody>
      </p:sp>
      <p:sp>
        <p:nvSpPr>
          <p:cNvPr id="4" name="3 Rectángulo"/>
          <p:cNvSpPr/>
          <p:nvPr/>
        </p:nvSpPr>
        <p:spPr>
          <a:xfrm>
            <a:off x="323528" y="2996952"/>
            <a:ext cx="4536504" cy="3539430"/>
          </a:xfrm>
          <a:prstGeom prst="rect">
            <a:avLst/>
          </a:prstGeom>
        </p:spPr>
        <p:txBody>
          <a:bodyPr wrap="square">
            <a:spAutoFit/>
          </a:bodyPr>
          <a:lstStyle/>
          <a:p>
            <a:pPr algn="ctr">
              <a:buNone/>
            </a:pPr>
            <a:r>
              <a:rPr lang="es-CO" dirty="0" smtClean="0"/>
              <a:t> </a:t>
            </a:r>
            <a:r>
              <a:rPr lang="es-CO" sz="2800" dirty="0" smtClean="0"/>
              <a:t>“ El que desee ser bendecido en la tierra, </a:t>
            </a:r>
            <a:r>
              <a:rPr lang="es-CO" sz="2800" u="sng" dirty="0" smtClean="0">
                <a:solidFill>
                  <a:srgbClr val="0070C0"/>
                </a:solidFill>
              </a:rPr>
              <a:t>en el Dios de verdad se bendecirá</a:t>
            </a:r>
            <a:r>
              <a:rPr lang="es-CO" sz="2800" dirty="0" smtClean="0"/>
              <a:t>”, en </a:t>
            </a:r>
            <a:r>
              <a:rPr lang="es-CO" sz="2800" dirty="0" smtClean="0">
                <a:solidFill>
                  <a:srgbClr val="FF0000"/>
                </a:solidFill>
              </a:rPr>
              <a:t>(Juan 14:6)</a:t>
            </a:r>
            <a:r>
              <a:rPr lang="es-CO" sz="2800" dirty="0" smtClean="0"/>
              <a:t> dice Cristo: “</a:t>
            </a:r>
            <a:r>
              <a:rPr lang="es-CO" sz="2800" u="sng" dirty="0" smtClean="0">
                <a:solidFill>
                  <a:srgbClr val="0070C0"/>
                </a:solidFill>
              </a:rPr>
              <a:t>YO SOY el camino, la verdad y la vida </a:t>
            </a:r>
            <a:r>
              <a:rPr lang="es-CO" sz="2800" dirty="0" smtClean="0"/>
              <a:t>“. Por lo tanto, su mensaje a Laodicea debe ser aceptado sin dudar. </a:t>
            </a:r>
          </a:p>
        </p:txBody>
      </p:sp>
      <p:pic>
        <p:nvPicPr>
          <p:cNvPr id="6146" name="Picture 2" descr="http://t3.gstatic.com/images?q=tbn:ANd9GcSFq3v_fPNW9uusMgOcz-_ZG-28tel7yGamMqhYVJxyul4L0TEz"/>
          <p:cNvPicPr>
            <a:picLocks noChangeAspect="1" noChangeArrowheads="1"/>
          </p:cNvPicPr>
          <p:nvPr/>
        </p:nvPicPr>
        <p:blipFill>
          <a:blip r:embed="rId2" cstate="print"/>
          <a:srcRect/>
          <a:stretch>
            <a:fillRect/>
          </a:stretch>
        </p:blipFill>
        <p:spPr bwMode="auto">
          <a:xfrm>
            <a:off x="5796136" y="2852936"/>
            <a:ext cx="2448272" cy="329297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 to="" calcmode="lin" valueType="num">
                                      <p:cBhvr>
                                        <p:cTn id="12" dur="1" fill="hold"/>
                                        <p:tgtEl>
                                          <p:spTgt spid="614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
                                        <p:tgtEl>
                                          <p:spTgt spid="3">
                                            <p:txEl>
                                              <p:pRg st="0" end="0"/>
                                            </p:txEl>
                                          </p:spTgt>
                                        </p:tgtEl>
                                      </p:cBhvr>
                                    </p:animEffect>
                                    <p:anim calcmode="lin" valueType="num">
                                      <p:cBhvr>
                                        <p:cTn id="1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4)">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472608" cy="6120680"/>
          </a:xfrm>
        </p:spPr>
        <p:txBody>
          <a:bodyPr>
            <a:normAutofit fontScale="92500" lnSpcReduction="10000"/>
          </a:bodyPr>
          <a:lstStyle/>
          <a:p>
            <a:pPr algn="ctr">
              <a:buNone/>
            </a:pPr>
            <a:r>
              <a:rPr lang="es-CO" dirty="0" smtClean="0"/>
              <a:t>    </a:t>
            </a:r>
            <a:r>
              <a:rPr lang="es-CO" sz="4000" dirty="0" smtClean="0"/>
              <a:t>El que dice la VERDAD, el AMEN, está hablando de Laodicea, la iglesia de esta época, en la que usted y yo estamos viviendo.  </a:t>
            </a:r>
          </a:p>
          <a:p>
            <a:pPr algn="ctr">
              <a:buNone/>
            </a:pPr>
            <a:r>
              <a:rPr lang="es-CO" sz="4000" dirty="0" smtClean="0"/>
              <a:t>  La iglesia auto-engañada Él le habla la verdad acerca de su condición, ya que ella no la reconoce.</a:t>
            </a:r>
          </a:p>
        </p:txBody>
      </p:sp>
      <p:pic>
        <p:nvPicPr>
          <p:cNvPr id="5122" name="Picture 2" descr="http://t1.gstatic.com/images?q=tbn:ANd9GcQ7jzgqHnCB6h8uY25mxKhqgOVKJi6bOnGvU4ZFtPV6jdE6JaCe0A"/>
          <p:cNvPicPr>
            <a:picLocks noChangeAspect="1" noChangeArrowheads="1"/>
          </p:cNvPicPr>
          <p:nvPr/>
        </p:nvPicPr>
        <p:blipFill>
          <a:blip r:embed="rId2" cstate="print"/>
          <a:srcRect/>
          <a:stretch>
            <a:fillRect/>
          </a:stretch>
        </p:blipFill>
        <p:spPr bwMode="auto">
          <a:xfrm>
            <a:off x="5724128" y="620688"/>
            <a:ext cx="3240360" cy="3600400"/>
          </a:xfrm>
          <a:prstGeom prst="rect">
            <a:avLst/>
          </a:prstGeom>
          <a:noFill/>
        </p:spPr>
      </p:pic>
      <p:sp>
        <p:nvSpPr>
          <p:cNvPr id="5" name="4 Rectángulo"/>
          <p:cNvSpPr/>
          <p:nvPr/>
        </p:nvSpPr>
        <p:spPr>
          <a:xfrm>
            <a:off x="5580112" y="4365103"/>
            <a:ext cx="3168352" cy="1938992"/>
          </a:xfrm>
          <a:prstGeom prst="rect">
            <a:avLst/>
          </a:prstGeom>
          <a:solidFill>
            <a:srgbClr val="FFFF00"/>
          </a:solidFill>
        </p:spPr>
        <p:txBody>
          <a:bodyPr wrap="square">
            <a:spAutoFit/>
          </a:bodyPr>
          <a:lstStyle/>
          <a:p>
            <a:pPr algn="ctr"/>
            <a:r>
              <a:rPr lang="es-CO" sz="2000" b="1" dirty="0" smtClean="0">
                <a:solidFill>
                  <a:srgbClr val="FF0000"/>
                </a:solidFill>
              </a:rPr>
              <a:t>Estamos orgullosos de tener la verdad, la Biblia y el Espíritu de Profecía, pero Dios nos dice: “eso no es suficiente, tienes que vivirlo, practicarlo”.</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fltVal val="0"/>
                                          </p:val>
                                        </p:tav>
                                        <p:tav tm="100000">
                                          <p:val>
                                            <p:strVal val="#ppt_h"/>
                                          </p:val>
                                        </p:tav>
                                      </p:tavLst>
                                    </p:anim>
                                    <p:animEffect transition="in" filter="fade">
                                      <p:cBhvr>
                                        <p:cTn id="9" dur="500"/>
                                        <p:tgtEl>
                                          <p:spTgt spid="5122"/>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
                                        <p:tgtEl>
                                          <p:spTgt spid="3">
                                            <p:txEl>
                                              <p:pRg st="1" end="1"/>
                                            </p:txEl>
                                          </p:spTgt>
                                        </p:tgtEl>
                                      </p:cBhvr>
                                    </p:animEffect>
                                    <p:anim calcmode="lin" valueType="num">
                                      <p:cBhvr>
                                        <p:cTn id="15"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
                                        <p:tgtEl>
                                          <p:spTgt spid="5"/>
                                        </p:tgtEl>
                                      </p:cBhvr>
                                    </p:animEffect>
                                    <p:anim calcmode="lin" valueType="num">
                                      <p:cBhvr>
                                        <p:cTn id="24" dur="400" fill="hold"/>
                                        <p:tgtEl>
                                          <p:spTgt spid="5"/>
                                        </p:tgtEl>
                                        <p:attrNameLst>
                                          <p:attrName>ppt_x</p:attrName>
                                        </p:attrNameLst>
                                      </p:cBhvr>
                                      <p:tavLst>
                                        <p:tav tm="0">
                                          <p:val>
                                            <p:strVal val="#ppt_x"/>
                                          </p:val>
                                        </p:tav>
                                        <p:tav tm="100000">
                                          <p:val>
                                            <p:strVal val="#ppt_x"/>
                                          </p:val>
                                        </p:tav>
                                      </p:tavLst>
                                    </p:anim>
                                    <p:anim calcmode="lin" valueType="num">
                                      <p:cBhvr>
                                        <p:cTn id="25" dur="400" fill="hold"/>
                                        <p:tgtEl>
                                          <p:spTgt spid="5"/>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20000"/>
          </a:bodyPr>
          <a:lstStyle/>
          <a:p>
            <a:pPr algn="ctr">
              <a:buNone/>
            </a:pPr>
            <a:r>
              <a:rPr lang="es-CO" dirty="0" smtClean="0"/>
              <a:t>   </a:t>
            </a:r>
            <a:r>
              <a:rPr lang="es-CO" dirty="0" smtClean="0">
                <a:solidFill>
                  <a:srgbClr val="FF0000"/>
                </a:solidFill>
              </a:rPr>
              <a:t> “YO CONOZCO TUS OBRAS, QUE NI ERES FRIO NI CALIENTE”</a:t>
            </a:r>
            <a:r>
              <a:rPr lang="es-CO" dirty="0" smtClean="0"/>
              <a:t>, Nos dice Cristo.</a:t>
            </a:r>
          </a:p>
          <a:p>
            <a:pPr algn="ctr">
              <a:buNone/>
            </a:pPr>
            <a:r>
              <a:rPr lang="es-CO" dirty="0" smtClean="0"/>
              <a:t>    </a:t>
            </a:r>
          </a:p>
          <a:p>
            <a:pPr algn="ctr">
              <a:buNone/>
            </a:pPr>
            <a:r>
              <a:rPr lang="es-CO" dirty="0" smtClean="0"/>
              <a:t>Es interesante que no se acuse a Laodicea de ninguno de los males que han sido grandes problemas en los siglos anteriores.</a:t>
            </a:r>
          </a:p>
          <a:p>
            <a:pPr algn="ctr">
              <a:buNone/>
            </a:pPr>
            <a:endParaRPr lang="es-CO" dirty="0" smtClean="0"/>
          </a:p>
          <a:p>
            <a:pPr algn="ctr">
              <a:buNone/>
            </a:pPr>
            <a:r>
              <a:rPr lang="es-CO" sz="3500" dirty="0" smtClean="0">
                <a:solidFill>
                  <a:srgbClr val="FF0000"/>
                </a:solidFill>
              </a:rPr>
              <a:t>¿Cuáles habían sido los problemas de la iglesia anteriormente? </a:t>
            </a:r>
          </a:p>
          <a:p>
            <a:pPr algn="ctr">
              <a:buNone/>
            </a:pPr>
            <a:endParaRPr lang="es-CO" dirty="0" smtClean="0"/>
          </a:p>
          <a:p>
            <a:pPr algn="ctr">
              <a:buNone/>
            </a:pPr>
            <a:r>
              <a:rPr lang="es-CO" dirty="0" smtClean="0"/>
              <a:t>Había convivido con Jezabel,  en su medio había tenido a los Nicolaítas, por tanto, se le había dicho que estaba muerta.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to="" calcmode="lin" valueType="num">
                                      <p:cBhvr>
                                        <p:cTn id="2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6192688"/>
          </a:xfrm>
        </p:spPr>
        <p:txBody>
          <a:bodyPr>
            <a:normAutofit/>
          </a:bodyPr>
          <a:lstStyle/>
          <a:p>
            <a:pPr algn="ctr">
              <a:buNone/>
            </a:pPr>
            <a:r>
              <a:rPr lang="es-CO" dirty="0" smtClean="0"/>
              <a:t>    </a:t>
            </a:r>
            <a:r>
              <a:rPr lang="es-CO" sz="4400" dirty="0" smtClean="0"/>
              <a:t>A esta se le acusa de </a:t>
            </a:r>
            <a:r>
              <a:rPr lang="es-CO" sz="4400" dirty="0" smtClean="0">
                <a:solidFill>
                  <a:srgbClr val="0070C0"/>
                </a:solidFill>
              </a:rPr>
              <a:t>tibieza</a:t>
            </a:r>
            <a:r>
              <a:rPr lang="es-CO" sz="4400" dirty="0" smtClean="0"/>
              <a:t>, de </a:t>
            </a:r>
            <a:r>
              <a:rPr lang="es-CO" sz="4400" dirty="0" smtClean="0">
                <a:solidFill>
                  <a:srgbClr val="0070C0"/>
                </a:solidFill>
              </a:rPr>
              <a:t>autosuficiencia</a:t>
            </a:r>
            <a:r>
              <a:rPr lang="es-CO" sz="4400" dirty="0" smtClean="0"/>
              <a:t>, se le acusa de no conocer su </a:t>
            </a:r>
            <a:r>
              <a:rPr lang="es-CO" sz="4400" dirty="0" smtClean="0">
                <a:solidFill>
                  <a:srgbClr val="0070C0"/>
                </a:solidFill>
              </a:rPr>
              <a:t>verdadera situación</a:t>
            </a:r>
            <a:r>
              <a:rPr lang="es-CO" sz="4400" dirty="0" smtClean="0"/>
              <a:t>, porque es ciega </a:t>
            </a:r>
            <a:r>
              <a:rPr lang="es-CO" sz="4400" dirty="0" smtClean="0">
                <a:solidFill>
                  <a:srgbClr val="FF0000"/>
                </a:solidFill>
              </a:rPr>
              <a:t>(Apoc.3:17)</a:t>
            </a:r>
            <a:r>
              <a:rPr lang="es-CO" sz="4400" dirty="0" smtClean="0"/>
              <a:t>.</a:t>
            </a:r>
          </a:p>
          <a:p>
            <a:pPr>
              <a:buNone/>
            </a:pPr>
            <a:endParaRPr lang="es-CO" dirty="0" smtClean="0"/>
          </a:p>
        </p:txBody>
      </p:sp>
      <p:pic>
        <p:nvPicPr>
          <p:cNvPr id="4098" name="Picture 2" descr="http://t2.gstatic.com/images?q=tbn:ANd9GcTqP4X5w9qzFFlswTscR-ROdX7lDq8ccSRFGnAIC6qpZe2QIhgp"/>
          <p:cNvPicPr>
            <a:picLocks noChangeAspect="1" noChangeArrowheads="1"/>
          </p:cNvPicPr>
          <p:nvPr/>
        </p:nvPicPr>
        <p:blipFill>
          <a:blip r:embed="rId2" cstate="print"/>
          <a:srcRect/>
          <a:stretch>
            <a:fillRect/>
          </a:stretch>
        </p:blipFill>
        <p:spPr bwMode="auto">
          <a:xfrm>
            <a:off x="5508104" y="1268760"/>
            <a:ext cx="3456384" cy="4032448"/>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864096"/>
          </a:xfrm>
        </p:spPr>
        <p:txBody>
          <a:bodyPr/>
          <a:lstStyle/>
          <a:p>
            <a:pPr algn="ctr">
              <a:buNone/>
            </a:pPr>
            <a:r>
              <a:rPr lang="es-CO" sz="3500" dirty="0" smtClean="0">
                <a:solidFill>
                  <a:srgbClr val="FF0000"/>
                </a:solidFill>
              </a:rPr>
              <a:t>¿Dónde estaba el problema de Laodicea?</a:t>
            </a:r>
          </a:p>
        </p:txBody>
      </p:sp>
      <p:sp>
        <p:nvSpPr>
          <p:cNvPr id="4" name="3 Rectángulo"/>
          <p:cNvSpPr/>
          <p:nvPr/>
        </p:nvSpPr>
        <p:spPr>
          <a:xfrm>
            <a:off x="683568" y="1700809"/>
            <a:ext cx="4248472" cy="5016758"/>
          </a:xfrm>
          <a:prstGeom prst="rect">
            <a:avLst/>
          </a:prstGeom>
        </p:spPr>
        <p:txBody>
          <a:bodyPr wrap="square">
            <a:spAutoFit/>
          </a:bodyPr>
          <a:lstStyle/>
          <a:p>
            <a:pPr algn="ctr">
              <a:buNone/>
            </a:pPr>
            <a:r>
              <a:rPr lang="es-CO" sz="4000" dirty="0" smtClean="0"/>
              <a:t>El problema de Laodicea consiste precisamente en que cree que está bien, por lo tanto no procura remediar la deficiencia.</a:t>
            </a:r>
          </a:p>
        </p:txBody>
      </p:sp>
      <p:pic>
        <p:nvPicPr>
          <p:cNvPr id="40962" name="Picture 2" descr="http://t0.gstatic.com/images?q=tbn:ANd9GcR9uvwBYAdORuWsky8kxSrR_CGfrg6zGdaN3pG9ddVZkRf66cXP"/>
          <p:cNvPicPr>
            <a:picLocks noChangeAspect="1" noChangeArrowheads="1"/>
          </p:cNvPicPr>
          <p:nvPr/>
        </p:nvPicPr>
        <p:blipFill>
          <a:blip r:embed="rId2" cstate="print"/>
          <a:srcRect/>
          <a:stretch>
            <a:fillRect/>
          </a:stretch>
        </p:blipFill>
        <p:spPr bwMode="auto">
          <a:xfrm>
            <a:off x="4716016" y="1844824"/>
            <a:ext cx="3888432" cy="45365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40962"/>
                                        </p:tgtEl>
                                        <p:attrNameLst>
                                          <p:attrName>style.visibility</p:attrName>
                                        </p:attrNameLst>
                                      </p:cBhvr>
                                      <p:to>
                                        <p:strVal val="visible"/>
                                      </p:to>
                                    </p:set>
                                    <p:animEffect transition="in" filter="wheel(4)">
                                      <p:cBhvr>
                                        <p:cTn id="12" dur="20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dirty="0" smtClean="0"/>
              <a:t>¿Qué advertencia hace Cristo si no se remedia esta situación?</a:t>
            </a:r>
            <a:endParaRPr lang="es-CO" dirty="0"/>
          </a:p>
        </p:txBody>
      </p:sp>
      <p:sp>
        <p:nvSpPr>
          <p:cNvPr id="3" name="2 Marcador de contenido"/>
          <p:cNvSpPr>
            <a:spLocks noGrp="1"/>
          </p:cNvSpPr>
          <p:nvPr>
            <p:ph idx="1"/>
          </p:nvPr>
        </p:nvSpPr>
        <p:spPr>
          <a:xfrm>
            <a:off x="457200" y="1600200"/>
            <a:ext cx="8229600" cy="1828800"/>
          </a:xfrm>
        </p:spPr>
        <p:txBody>
          <a:bodyPr>
            <a:normAutofit fontScale="92500" lnSpcReduction="10000"/>
          </a:bodyPr>
          <a:lstStyle/>
          <a:p>
            <a:pPr algn="ctr">
              <a:buNone/>
            </a:pPr>
            <a:r>
              <a:rPr lang="es-CO" dirty="0" smtClean="0"/>
              <a:t> </a:t>
            </a:r>
            <a:r>
              <a:rPr lang="es-CO" b="1" dirty="0" smtClean="0">
                <a:solidFill>
                  <a:srgbClr val="FF0000"/>
                </a:solidFill>
              </a:rPr>
              <a:t>“TE VOMITARÉ DE MI BOCA”</a:t>
            </a:r>
          </a:p>
          <a:p>
            <a:pPr>
              <a:buNone/>
            </a:pPr>
            <a:r>
              <a:rPr lang="es-CO" dirty="0" smtClean="0"/>
              <a:t>     Todos los que no acepten el consejo del Testigo Fiel serán expedidos  del cuerpo por el </a:t>
            </a:r>
            <a:r>
              <a:rPr lang="es-CO" dirty="0" smtClean="0">
                <a:solidFill>
                  <a:srgbClr val="0070C0"/>
                </a:solidFill>
              </a:rPr>
              <a:t>ZARANDEO</a:t>
            </a:r>
            <a:r>
              <a:rPr lang="es-CO" dirty="0" smtClean="0"/>
              <a:t>.</a:t>
            </a:r>
            <a:endParaRPr lang="es-CO" dirty="0" smtClean="0">
              <a:solidFill>
                <a:srgbClr val="FF0000"/>
              </a:solidFill>
            </a:endParaRPr>
          </a:p>
        </p:txBody>
      </p:sp>
      <p:pic>
        <p:nvPicPr>
          <p:cNvPr id="41986" name="Picture 2" descr="http://t2.gstatic.com/images?q=tbn:ANd9GcTAfuJLzlIZfo0JTHwDnjqOmpA629dlOxoHnEuLP9bqO5gHdO05"/>
          <p:cNvPicPr>
            <a:picLocks noChangeAspect="1" noChangeArrowheads="1"/>
          </p:cNvPicPr>
          <p:nvPr/>
        </p:nvPicPr>
        <p:blipFill>
          <a:blip r:embed="rId2" cstate="print"/>
          <a:srcRect/>
          <a:stretch>
            <a:fillRect/>
          </a:stretch>
        </p:blipFill>
        <p:spPr bwMode="auto">
          <a:xfrm>
            <a:off x="5148064" y="3789040"/>
            <a:ext cx="1656184" cy="2520280"/>
          </a:xfrm>
          <a:prstGeom prst="rect">
            <a:avLst/>
          </a:prstGeom>
          <a:noFill/>
        </p:spPr>
      </p:pic>
      <p:sp>
        <p:nvSpPr>
          <p:cNvPr id="6" name="5 Rectángulo"/>
          <p:cNvSpPr/>
          <p:nvPr/>
        </p:nvSpPr>
        <p:spPr>
          <a:xfrm>
            <a:off x="395536" y="3645024"/>
            <a:ext cx="4680520" cy="3108543"/>
          </a:xfrm>
          <a:prstGeom prst="rect">
            <a:avLst/>
          </a:prstGeom>
        </p:spPr>
        <p:txBody>
          <a:bodyPr wrap="square">
            <a:spAutoFit/>
          </a:bodyPr>
          <a:lstStyle/>
          <a:p>
            <a:pPr algn="ctr"/>
            <a:r>
              <a:rPr lang="es-CO" sz="2800" dirty="0" smtClean="0"/>
              <a:t>Cuando Pedro dijo: “</a:t>
            </a:r>
            <a:r>
              <a:rPr lang="es-CO" sz="2800" dirty="0" smtClean="0">
                <a:solidFill>
                  <a:srgbClr val="0070C0"/>
                </a:solidFill>
              </a:rPr>
              <a:t>Mi vida pondré por ti</a:t>
            </a:r>
            <a:r>
              <a:rPr lang="es-CO" sz="2800" dirty="0" smtClean="0"/>
              <a:t>” </a:t>
            </a:r>
            <a:r>
              <a:rPr lang="es-CO" sz="2800" dirty="0" smtClean="0">
                <a:solidFill>
                  <a:srgbClr val="FF0000"/>
                </a:solidFill>
              </a:rPr>
              <a:t>(Juan 13:37)</a:t>
            </a:r>
            <a:r>
              <a:rPr lang="es-CO" sz="2800" dirty="0" smtClean="0"/>
              <a:t>,  Jesús le respondió:  “</a:t>
            </a:r>
            <a:r>
              <a:rPr lang="es-CO" sz="2800" dirty="0" smtClean="0">
                <a:solidFill>
                  <a:srgbClr val="0070C0"/>
                </a:solidFill>
              </a:rPr>
              <a:t>Simón, Simón, he aquí Satanás os ha pedido para zarandearos como a trigo</a:t>
            </a:r>
            <a:r>
              <a:rPr lang="es-CO" sz="2800" dirty="0" smtClean="0"/>
              <a:t>” </a:t>
            </a:r>
            <a:r>
              <a:rPr lang="es-CO" sz="2800" dirty="0" smtClean="0">
                <a:solidFill>
                  <a:srgbClr val="FF0000"/>
                </a:solidFill>
              </a:rPr>
              <a:t>(Luc.22:31-32). </a:t>
            </a:r>
            <a:r>
              <a:rPr lang="es-CO" sz="2800" dirty="0" smtClean="0"/>
              <a:t/>
            </a:r>
            <a:br>
              <a:rPr lang="es-CO" sz="2800" dirty="0" smtClean="0"/>
            </a:br>
            <a:endParaRPr lang="es-CO" sz="2800" dirty="0"/>
          </a:p>
        </p:txBody>
      </p:sp>
      <p:sp>
        <p:nvSpPr>
          <p:cNvPr id="7" name="6 Rectángulo"/>
          <p:cNvSpPr/>
          <p:nvPr/>
        </p:nvSpPr>
        <p:spPr>
          <a:xfrm>
            <a:off x="7164288" y="3789040"/>
            <a:ext cx="1296144" cy="2862322"/>
          </a:xfrm>
          <a:prstGeom prst="rect">
            <a:avLst/>
          </a:prstGeom>
        </p:spPr>
        <p:txBody>
          <a:bodyPr wrap="square">
            <a:spAutoFit/>
          </a:bodyPr>
          <a:lstStyle/>
          <a:p>
            <a:pPr algn="ctr">
              <a:buNone/>
            </a:pPr>
            <a:r>
              <a:rPr lang="es-CO" sz="2000" b="1" dirty="0" smtClean="0"/>
              <a:t>El problema de Pedro y el de Laodicea es el mismo, la suficiencia propia.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
                                        <p:tgtEl>
                                          <p:spTgt spid="6"/>
                                        </p:tgtEl>
                                      </p:cBhvr>
                                    </p:animEffect>
                                    <p:anim calcmode="lin" valueType="num">
                                      <p:cBhvr>
                                        <p:cTn id="27" dur="400" fill="hold"/>
                                        <p:tgtEl>
                                          <p:spTgt spid="6"/>
                                        </p:tgtEl>
                                        <p:attrNameLst>
                                          <p:attrName>ppt_x</p:attrName>
                                        </p:attrNameLst>
                                      </p:cBhvr>
                                      <p:tavLst>
                                        <p:tav tm="0">
                                          <p:val>
                                            <p:strVal val="#ppt_x"/>
                                          </p:val>
                                        </p:tav>
                                        <p:tav tm="100000">
                                          <p:val>
                                            <p:strVal val="#ppt_x"/>
                                          </p:val>
                                        </p:tav>
                                      </p:tavLst>
                                    </p:anim>
                                    <p:anim calcmode="lin" valueType="num">
                                      <p:cBhvr>
                                        <p:cTn id="28" dur="400" fill="hold"/>
                                        <p:tgtEl>
                                          <p:spTgt spid="6"/>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1" presetClass="entr" presetSubtype="4" fill="hold" nodeType="clickEffect">
                                  <p:stCondLst>
                                    <p:cond delay="0"/>
                                  </p:stCondLst>
                                  <p:childTnLst>
                                    <p:set>
                                      <p:cBhvr>
                                        <p:cTn id="34" dur="1" fill="hold">
                                          <p:stCondLst>
                                            <p:cond delay="0"/>
                                          </p:stCondLst>
                                        </p:cTn>
                                        <p:tgtEl>
                                          <p:spTgt spid="41986"/>
                                        </p:tgtEl>
                                        <p:attrNameLst>
                                          <p:attrName>style.visibility</p:attrName>
                                        </p:attrNameLst>
                                      </p:cBhvr>
                                      <p:to>
                                        <p:strVal val="visible"/>
                                      </p:to>
                                    </p:set>
                                    <p:animEffect transition="in" filter="wheel(4)">
                                      <p:cBhvr>
                                        <p:cTn id="35" dur="2000"/>
                                        <p:tgtEl>
                                          <p:spTgt spid="41986"/>
                                        </p:tgtEl>
                                      </p:cBhvr>
                                    </p:animEffect>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100"/>
                                        <p:tgtEl>
                                          <p:spTgt spid="7"/>
                                        </p:tgtEl>
                                      </p:cBhvr>
                                    </p:animEffect>
                                    <p:anim calcmode="lin" valueType="num">
                                      <p:cBhvr>
                                        <p:cTn id="41" dur="400" fill="hold"/>
                                        <p:tgtEl>
                                          <p:spTgt spid="7"/>
                                        </p:tgtEl>
                                        <p:attrNameLst>
                                          <p:attrName>ppt_x</p:attrName>
                                        </p:attrNameLst>
                                      </p:cBhvr>
                                      <p:tavLst>
                                        <p:tav tm="0">
                                          <p:val>
                                            <p:strVal val="#ppt_x"/>
                                          </p:val>
                                        </p:tav>
                                        <p:tav tm="100000">
                                          <p:val>
                                            <p:strVal val="#ppt_x"/>
                                          </p:val>
                                        </p:tav>
                                      </p:tavLst>
                                    </p:anim>
                                    <p:anim calcmode="lin" valueType="num">
                                      <p:cBhvr>
                                        <p:cTn id="42" dur="400" fill="hold"/>
                                        <p:tgtEl>
                                          <p:spTgt spid="7"/>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64696"/>
          </a:xfrm>
        </p:spPr>
        <p:txBody>
          <a:bodyPr>
            <a:normAutofit fontScale="92500" lnSpcReduction="20000"/>
          </a:bodyPr>
          <a:lstStyle/>
          <a:p>
            <a:pPr algn="ctr">
              <a:buNone/>
            </a:pPr>
            <a:r>
              <a:rPr lang="es-CO" dirty="0" smtClean="0"/>
              <a:t>  “PORQUE TU DICES: YOSOY RICO, Y ME E ENRRIQUECIDO”…ERES (</a:t>
            </a:r>
            <a:r>
              <a:rPr lang="es-CO" dirty="0" smtClean="0">
                <a:solidFill>
                  <a:srgbClr val="FF0000"/>
                </a:solidFill>
              </a:rPr>
              <a:t>1</a:t>
            </a:r>
            <a:r>
              <a:rPr lang="es-CO" dirty="0" smtClean="0"/>
              <a:t>),UN DESVENTURADO (</a:t>
            </a:r>
            <a:r>
              <a:rPr lang="es-CO" dirty="0" smtClean="0">
                <a:solidFill>
                  <a:srgbClr val="FF0000"/>
                </a:solidFill>
              </a:rPr>
              <a:t>2</a:t>
            </a:r>
            <a:r>
              <a:rPr lang="es-CO" dirty="0" smtClean="0"/>
              <a:t>), MISERABLE (</a:t>
            </a:r>
            <a:r>
              <a:rPr lang="es-CO" dirty="0" smtClean="0">
                <a:solidFill>
                  <a:srgbClr val="FF0000"/>
                </a:solidFill>
              </a:rPr>
              <a:t>3</a:t>
            </a:r>
            <a:r>
              <a:rPr lang="es-CO" dirty="0" smtClean="0"/>
              <a:t>), POBRE (</a:t>
            </a:r>
            <a:r>
              <a:rPr lang="es-CO" dirty="0" smtClean="0">
                <a:solidFill>
                  <a:srgbClr val="FF0000"/>
                </a:solidFill>
              </a:rPr>
              <a:t>4</a:t>
            </a:r>
            <a:r>
              <a:rPr lang="es-CO" dirty="0" smtClean="0"/>
              <a:t>), CIEGO Y (</a:t>
            </a:r>
            <a:r>
              <a:rPr lang="es-CO" dirty="0" smtClean="0">
                <a:solidFill>
                  <a:srgbClr val="FF0000"/>
                </a:solidFill>
              </a:rPr>
              <a:t>5</a:t>
            </a:r>
            <a:r>
              <a:rPr lang="es-CO" dirty="0" smtClean="0"/>
              <a:t>), DESNUDO”.</a:t>
            </a:r>
          </a:p>
          <a:p>
            <a:pPr algn="ctr">
              <a:buNone/>
            </a:pPr>
            <a:endParaRPr lang="es-CO" dirty="0" smtClean="0"/>
          </a:p>
          <a:p>
            <a:pPr algn="ctr">
              <a:buNone/>
            </a:pPr>
            <a:r>
              <a:rPr lang="es-CO" sz="3400" u="sng" dirty="0" smtClean="0">
                <a:solidFill>
                  <a:srgbClr val="FF0000"/>
                </a:solidFill>
              </a:rPr>
              <a:t>¿Cuál es la característica de los cristianos de esta época?</a:t>
            </a:r>
          </a:p>
          <a:p>
            <a:endParaRPr lang="es-CO" dirty="0" smtClean="0"/>
          </a:p>
          <a:p>
            <a:pPr algn="ctr">
              <a:buNone/>
            </a:pPr>
            <a:r>
              <a:rPr lang="es-CO" dirty="0" smtClean="0"/>
              <a:t>     Los cristianos de esta época pretenden ser ricos en si mismos. La autosuficiencia es la característica de la época </a:t>
            </a:r>
            <a:r>
              <a:rPr lang="es-CO" dirty="0" smtClean="0">
                <a:solidFill>
                  <a:srgbClr val="FF0000"/>
                </a:solidFill>
              </a:rPr>
              <a:t>(Isaías 4:1)</a:t>
            </a:r>
            <a:r>
              <a:rPr lang="es-CO" dirty="0" smtClean="0"/>
              <a:t>.</a:t>
            </a:r>
          </a:p>
          <a:p>
            <a:pPr>
              <a:buNone/>
            </a:pPr>
            <a:r>
              <a:rPr lang="es-CO" dirty="0" smtClean="0"/>
              <a:t>     </a:t>
            </a:r>
          </a:p>
          <a:p>
            <a:pPr algn="ctr">
              <a:buNone/>
            </a:pPr>
            <a:r>
              <a:rPr lang="es-CO" dirty="0" smtClean="0"/>
              <a:t>     Y echarán mano de un hombre siete mujeres en aquel tiempo, diciendo: “</a:t>
            </a:r>
            <a:r>
              <a:rPr lang="es-CO" dirty="0" smtClean="0">
                <a:solidFill>
                  <a:srgbClr val="0070C0"/>
                </a:solidFill>
              </a:rPr>
              <a:t>Nosotras comeremos de nuestro pan, y nos vestiremos de nuestras ropas; </a:t>
            </a:r>
            <a:r>
              <a:rPr lang="es-CO" u="sng" dirty="0" smtClean="0"/>
              <a:t>solamente sea llamado tu nombre sobre nosotras”.</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to="" calcmode="lin" valueType="num">
                                      <p:cBhvr>
                                        <p:cTn id="2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554960" cy="6048672"/>
          </a:xfrm>
        </p:spPr>
        <p:txBody>
          <a:bodyPr>
            <a:normAutofit fontScale="85000" lnSpcReduction="20000"/>
          </a:bodyPr>
          <a:lstStyle/>
          <a:p>
            <a:pPr algn="ctr">
              <a:buNone/>
            </a:pPr>
            <a:r>
              <a:rPr lang="es-CO" dirty="0" smtClean="0"/>
              <a:t>Por tanto, te aconsejo que compres de mí:</a:t>
            </a:r>
          </a:p>
          <a:p>
            <a:pPr>
              <a:buNone/>
            </a:pPr>
            <a:r>
              <a:rPr lang="es-CO" dirty="0" smtClean="0">
                <a:solidFill>
                  <a:srgbClr val="FF0000"/>
                </a:solidFill>
              </a:rPr>
              <a:t>a</a:t>
            </a:r>
            <a:r>
              <a:rPr lang="es-CO" dirty="0" smtClean="0"/>
              <a:t>). Oro refinado en fuego. O sea, las riquezas espirituales, </a:t>
            </a:r>
            <a:r>
              <a:rPr lang="es-CO" dirty="0" smtClean="0">
                <a:solidFill>
                  <a:srgbClr val="0070C0"/>
                </a:solidFill>
              </a:rPr>
              <a:t>representa la FE que obra por el AMOR</a:t>
            </a:r>
            <a:r>
              <a:rPr lang="es-CO" dirty="0" smtClean="0"/>
              <a:t> Gal.5:6 ; Mat.6:19-20.</a:t>
            </a:r>
          </a:p>
          <a:p>
            <a:pPr>
              <a:buNone/>
            </a:pPr>
            <a:endParaRPr lang="es-CO" dirty="0" smtClean="0">
              <a:solidFill>
                <a:srgbClr val="FF0000"/>
              </a:solidFill>
            </a:endParaRPr>
          </a:p>
          <a:p>
            <a:pPr>
              <a:buNone/>
            </a:pPr>
            <a:r>
              <a:rPr lang="es-CO" dirty="0" smtClean="0">
                <a:solidFill>
                  <a:srgbClr val="FF0000"/>
                </a:solidFill>
              </a:rPr>
              <a:t>B</a:t>
            </a:r>
            <a:r>
              <a:rPr lang="es-CO" dirty="0" smtClean="0"/>
              <a:t>).Vestiduras blancas. representa la </a:t>
            </a:r>
            <a:r>
              <a:rPr lang="es-CO" dirty="0" smtClean="0">
                <a:solidFill>
                  <a:srgbClr val="0070C0"/>
                </a:solidFill>
              </a:rPr>
              <a:t>Justicia de Cristo,</a:t>
            </a:r>
            <a:r>
              <a:rPr lang="es-CO" dirty="0" smtClean="0"/>
              <a:t> Gal.3.27; Mat.22:11; Apoc.3:4.</a:t>
            </a:r>
          </a:p>
          <a:p>
            <a:pPr>
              <a:buNone/>
            </a:pPr>
            <a:r>
              <a:rPr lang="es-CO" dirty="0" smtClean="0">
                <a:solidFill>
                  <a:srgbClr val="FF0000"/>
                </a:solidFill>
              </a:rPr>
              <a:t> </a:t>
            </a:r>
          </a:p>
          <a:p>
            <a:pPr>
              <a:buNone/>
            </a:pPr>
            <a:r>
              <a:rPr lang="es-CO" dirty="0" smtClean="0">
                <a:solidFill>
                  <a:srgbClr val="FF0000"/>
                </a:solidFill>
              </a:rPr>
              <a:t>c</a:t>
            </a:r>
            <a:r>
              <a:rPr lang="es-CO" dirty="0" smtClean="0"/>
              <a:t>). Colirio para que veas. Es el antídoto celestial para su ceguera espiritual. </a:t>
            </a:r>
            <a:r>
              <a:rPr lang="es-CO" dirty="0" smtClean="0">
                <a:solidFill>
                  <a:srgbClr val="0070C0"/>
                </a:solidFill>
              </a:rPr>
              <a:t>Esta es la obra del Espíritu Santo</a:t>
            </a:r>
            <a:r>
              <a:rPr lang="es-CO" dirty="0" smtClean="0"/>
              <a:t> (Juan 16:8-11. </a:t>
            </a:r>
          </a:p>
        </p:txBody>
      </p:sp>
      <p:sp>
        <p:nvSpPr>
          <p:cNvPr id="5" name="4 Rectángulo"/>
          <p:cNvSpPr/>
          <p:nvPr/>
        </p:nvSpPr>
        <p:spPr>
          <a:xfrm>
            <a:off x="5940152" y="3861048"/>
            <a:ext cx="2880320" cy="2554545"/>
          </a:xfrm>
          <a:prstGeom prst="rect">
            <a:avLst/>
          </a:prstGeom>
          <a:solidFill>
            <a:srgbClr val="FFFF00"/>
          </a:solidFill>
        </p:spPr>
        <p:txBody>
          <a:bodyPr wrap="square">
            <a:spAutoFit/>
          </a:bodyPr>
          <a:lstStyle/>
          <a:p>
            <a:pPr algn="ctr"/>
            <a:r>
              <a:rPr lang="es-CO" sz="2000" b="1" dirty="0" smtClean="0"/>
              <a:t>Aquí Cristo se presenta a nuestra casa como un vendedor de los productos espirituales, que son los únicos que remedian nuestra necesidad espiritual. Y solamente Él los vende.</a:t>
            </a:r>
            <a:endParaRPr lang="es-CO" sz="2000" b="1" dirty="0"/>
          </a:p>
        </p:txBody>
      </p:sp>
      <p:pic>
        <p:nvPicPr>
          <p:cNvPr id="3074" name="Picture 2" descr="http://t3.gstatic.com/images?q=tbn:ANd9GcRPYXiovKtnT9FEqEORmDq56ZkA3Iy21qSu7IP8AW8JBEB2u3Zq6g"/>
          <p:cNvPicPr>
            <a:picLocks noChangeAspect="1" noChangeArrowheads="1"/>
          </p:cNvPicPr>
          <p:nvPr/>
        </p:nvPicPr>
        <p:blipFill>
          <a:blip r:embed="rId2" cstate="print"/>
          <a:srcRect/>
          <a:stretch>
            <a:fillRect/>
          </a:stretch>
        </p:blipFill>
        <p:spPr bwMode="auto">
          <a:xfrm>
            <a:off x="6300192" y="332656"/>
            <a:ext cx="2141215"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to="" calcmode="lin" valueType="num">
                                      <p:cBhvr>
                                        <p:cTn id="31"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448272"/>
          </a:xfrm>
        </p:spPr>
        <p:txBody>
          <a:bodyPr>
            <a:normAutofit fontScale="92500"/>
          </a:bodyPr>
          <a:lstStyle/>
          <a:p>
            <a:pPr>
              <a:buNone/>
            </a:pPr>
            <a:r>
              <a:rPr lang="es-CO" sz="4400" dirty="0" smtClean="0"/>
              <a:t>   Dice Jesús hoy:</a:t>
            </a:r>
            <a:endParaRPr lang="es-CO" sz="4400" dirty="0" smtClean="0"/>
          </a:p>
          <a:p>
            <a:pPr>
              <a:buNone/>
            </a:pPr>
            <a:r>
              <a:rPr lang="es-CO" dirty="0" smtClean="0"/>
              <a:t>    “</a:t>
            </a:r>
            <a:r>
              <a:rPr lang="es-CO" dirty="0" smtClean="0"/>
              <a:t>He aquí yo estoy a la puerta y llamo, si alguno </a:t>
            </a:r>
            <a:r>
              <a:rPr lang="es-CO" dirty="0" smtClean="0"/>
              <a:t>escucha </a:t>
            </a:r>
            <a:r>
              <a:rPr lang="es-CO" dirty="0" smtClean="0"/>
              <a:t>mi voz y abre la puerta, entraré a él, y cenaré con él, y él con migo” </a:t>
            </a:r>
            <a:r>
              <a:rPr lang="es-CO" dirty="0" smtClean="0">
                <a:solidFill>
                  <a:srgbClr val="FF0000"/>
                </a:solidFill>
              </a:rPr>
              <a:t>Apoc.3:20</a:t>
            </a:r>
            <a:r>
              <a:rPr lang="es-CO" dirty="0" smtClean="0">
                <a:solidFill>
                  <a:srgbClr val="FF0000"/>
                </a:solidFill>
              </a:rPr>
              <a:t>.</a:t>
            </a:r>
            <a:endParaRPr lang="es-CO" dirty="0" smtClean="0">
              <a:solidFill>
                <a:srgbClr val="FF0000"/>
              </a:solidFill>
            </a:endParaRPr>
          </a:p>
        </p:txBody>
      </p:sp>
      <p:sp>
        <p:nvSpPr>
          <p:cNvPr id="4" name="3 Rectángulo"/>
          <p:cNvSpPr/>
          <p:nvPr/>
        </p:nvSpPr>
        <p:spPr>
          <a:xfrm>
            <a:off x="251520" y="2924944"/>
            <a:ext cx="5400600" cy="3323987"/>
          </a:xfrm>
          <a:prstGeom prst="rect">
            <a:avLst/>
          </a:prstGeom>
        </p:spPr>
        <p:txBody>
          <a:bodyPr wrap="square">
            <a:spAutoFit/>
          </a:bodyPr>
          <a:lstStyle/>
          <a:p>
            <a:pPr algn="ctr"/>
            <a:r>
              <a:rPr lang="es-CO" sz="3200" dirty="0" smtClean="0"/>
              <a:t>Cristo se a estacionado junto a la puerta, y permanece allí. Nunca se </a:t>
            </a:r>
            <a:r>
              <a:rPr lang="es-CO" sz="3200" dirty="0" smtClean="0"/>
              <a:t>cansa </a:t>
            </a:r>
            <a:r>
              <a:rPr lang="es-CO" sz="3200" dirty="0" smtClean="0"/>
              <a:t>de ofrecer su bendita presencia a todos los que quieran recibirle </a:t>
            </a:r>
            <a:r>
              <a:rPr lang="es-CO" sz="3200" dirty="0" smtClean="0">
                <a:solidFill>
                  <a:srgbClr val="FF0000"/>
                </a:solidFill>
              </a:rPr>
              <a:t>(Juan </a:t>
            </a:r>
            <a:r>
              <a:rPr lang="es-CO" sz="3200" dirty="0" smtClean="0">
                <a:solidFill>
                  <a:srgbClr val="FF0000"/>
                </a:solidFill>
              </a:rPr>
              <a:t>1:12; </a:t>
            </a:r>
            <a:r>
              <a:rPr lang="es-CO" sz="3200" dirty="0" smtClean="0">
                <a:solidFill>
                  <a:srgbClr val="FF0000"/>
                </a:solidFill>
              </a:rPr>
              <a:t>Mat.28:20).</a:t>
            </a:r>
            <a:endParaRPr lang="es-CO" sz="3200" dirty="0" smtClean="0">
              <a:solidFill>
                <a:srgbClr val="FF0000"/>
              </a:solidFill>
            </a:endParaRPr>
          </a:p>
          <a:p>
            <a:endParaRPr lang="es-CO" dirty="0" smtClean="0"/>
          </a:p>
        </p:txBody>
      </p:sp>
      <p:pic>
        <p:nvPicPr>
          <p:cNvPr id="2050" name="Picture 2" descr="http://t2.gstatic.com/images?q=tbn:ANd9GcRavdBa_u9asicroV5GgMC50bxXqissti5ueHCvFa_YJIjs9coOmg"/>
          <p:cNvPicPr>
            <a:picLocks noChangeAspect="1" noChangeArrowheads="1"/>
          </p:cNvPicPr>
          <p:nvPr/>
        </p:nvPicPr>
        <p:blipFill>
          <a:blip r:embed="rId2" cstate="print"/>
          <a:srcRect/>
          <a:stretch>
            <a:fillRect/>
          </a:stretch>
        </p:blipFill>
        <p:spPr bwMode="auto">
          <a:xfrm>
            <a:off x="6516216" y="2636912"/>
            <a:ext cx="1728192" cy="2376264"/>
          </a:xfrm>
          <a:prstGeom prst="rect">
            <a:avLst/>
          </a:prstGeom>
          <a:noFill/>
        </p:spPr>
      </p:pic>
      <p:sp>
        <p:nvSpPr>
          <p:cNvPr id="5" name="4 Rectángulo"/>
          <p:cNvSpPr/>
          <p:nvPr/>
        </p:nvSpPr>
        <p:spPr>
          <a:xfrm>
            <a:off x="5652120" y="5085184"/>
            <a:ext cx="3312368" cy="1631216"/>
          </a:xfrm>
          <a:prstGeom prst="rect">
            <a:avLst/>
          </a:prstGeom>
        </p:spPr>
        <p:txBody>
          <a:bodyPr wrap="square">
            <a:spAutoFit/>
          </a:bodyPr>
          <a:lstStyle/>
          <a:p>
            <a:pPr algn="ctr">
              <a:buNone/>
            </a:pPr>
            <a:r>
              <a:rPr lang="es-CO" sz="2000" b="1" dirty="0" smtClean="0">
                <a:solidFill>
                  <a:srgbClr val="FF0000"/>
                </a:solidFill>
              </a:rPr>
              <a:t>Imagínate, Cristo, </a:t>
            </a:r>
            <a:r>
              <a:rPr lang="es-CO" sz="2000" b="1" dirty="0" smtClean="0">
                <a:solidFill>
                  <a:srgbClr val="FF0000"/>
                </a:solidFill>
              </a:rPr>
              <a:t>el dueño del universo, </a:t>
            </a:r>
            <a:r>
              <a:rPr lang="es-CO" sz="2000" b="1" dirty="0" smtClean="0">
                <a:solidFill>
                  <a:srgbClr val="FF0000"/>
                </a:solidFill>
              </a:rPr>
              <a:t>parado </a:t>
            </a:r>
            <a:r>
              <a:rPr lang="es-CO" sz="2000" b="1" dirty="0" smtClean="0">
                <a:solidFill>
                  <a:srgbClr val="FF0000"/>
                </a:solidFill>
              </a:rPr>
              <a:t>junto a la puerta de tu casa, esperando que tu le </a:t>
            </a:r>
            <a:r>
              <a:rPr lang="es-CO" sz="2000" b="1" dirty="0" smtClean="0">
                <a:solidFill>
                  <a:srgbClr val="FF0000"/>
                </a:solidFill>
              </a:rPr>
              <a:t>abras, aunque tu no lo ves, es real.</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
                                        <p:tgtEl>
                                          <p:spTgt spid="3">
                                            <p:txEl>
                                              <p:pRg st="1" end="1"/>
                                            </p:txEl>
                                          </p:spTgt>
                                        </p:tgtEl>
                                      </p:cBhvr>
                                    </p:animEffect>
                                    <p:anim calcmode="lin" valueType="num">
                                      <p:cBhvr>
                                        <p:cTn id="15"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blinds(horizontal)">
                                      <p:cBhvr>
                                        <p:cTn id="23" dur="500"/>
                                        <p:tgtEl>
                                          <p:spTgt spid="205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453336"/>
          </a:xfrm>
          <a:gradFill>
            <a:gsLst>
              <a:gs pos="64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20000"/>
          </a:bodyPr>
          <a:lstStyle/>
          <a:p>
            <a:pPr algn="ctr">
              <a:buNone/>
            </a:pPr>
            <a:r>
              <a:rPr lang="es-CO" dirty="0" smtClean="0"/>
              <a:t>    Generalmente, las comidas del día son tres, desayuno, almuerzo y cena.  Note que Cristo dice: “Si alguno </a:t>
            </a:r>
            <a:r>
              <a:rPr lang="es-CO" u="sng" dirty="0" smtClean="0"/>
              <a:t>escucha</a:t>
            </a:r>
            <a:r>
              <a:rPr lang="es-CO" dirty="0" smtClean="0"/>
              <a:t> mi voz y </a:t>
            </a:r>
            <a:r>
              <a:rPr lang="es-CO" u="sng" dirty="0" smtClean="0"/>
              <a:t>abre</a:t>
            </a:r>
            <a:r>
              <a:rPr lang="es-CO" dirty="0" smtClean="0"/>
              <a:t> la puerta, </a:t>
            </a:r>
            <a:r>
              <a:rPr lang="es-CO" dirty="0" smtClean="0"/>
              <a:t>cenaré con él, y él conmigo</a:t>
            </a:r>
            <a:r>
              <a:rPr lang="es-CO" dirty="0" smtClean="0"/>
              <a:t>.</a:t>
            </a:r>
          </a:p>
          <a:p>
            <a:pPr algn="ctr">
              <a:buNone/>
            </a:pPr>
            <a:endParaRPr lang="es-CO" dirty="0" smtClean="0"/>
          </a:p>
          <a:p>
            <a:pPr algn="ctr">
              <a:buNone/>
            </a:pPr>
            <a:r>
              <a:rPr lang="es-CO" dirty="0" smtClean="0"/>
              <a:t>Note el propósito de Jesús</a:t>
            </a:r>
          </a:p>
          <a:p>
            <a:pPr algn="ctr">
              <a:buNone/>
            </a:pPr>
            <a:r>
              <a:rPr lang="es-CO" dirty="0" smtClean="0"/>
              <a:t>1). Que tu escuches su voz.</a:t>
            </a:r>
          </a:p>
          <a:p>
            <a:pPr algn="ctr">
              <a:buNone/>
            </a:pPr>
            <a:r>
              <a:rPr lang="es-CO" dirty="0" smtClean="0"/>
              <a:t>2). Que le abras la puerta.</a:t>
            </a:r>
          </a:p>
          <a:p>
            <a:pPr algn="ctr">
              <a:buNone/>
            </a:pPr>
            <a:r>
              <a:rPr lang="es-CO" dirty="0" smtClean="0"/>
              <a:t>3). Que le compres los tres productos que trae, y que precisamente son los que necesitas. </a:t>
            </a:r>
          </a:p>
          <a:p>
            <a:pPr algn="ctr">
              <a:buNone/>
            </a:pPr>
            <a:endParaRPr lang="es-CO" dirty="0" smtClean="0"/>
          </a:p>
          <a:p>
            <a:pPr algn="ctr">
              <a:buNone/>
            </a:pPr>
            <a:r>
              <a:rPr lang="es-CO" dirty="0" smtClean="0"/>
              <a:t> Cundo le abres la puerta, y le compras la mercancía, estableces una conversación el, </a:t>
            </a:r>
            <a:r>
              <a:rPr lang="es-CO" dirty="0" smtClean="0"/>
              <a:t>p</a:t>
            </a:r>
            <a:r>
              <a:rPr lang="es-CO" dirty="0" smtClean="0"/>
              <a:t>or tanto, como ya entablaste una amistad con Él, Él te encima su compañía en la cena y además pasa la noche contigo, ¿no es esto maravilloso?</a:t>
            </a:r>
            <a:r>
              <a:rPr lang="es-CO" dirty="0" smtClean="0"/>
              <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to="" calcmode="lin" valueType="num">
                                      <p:cBhvr>
                                        <p:cTn id="3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410944" cy="5793507"/>
          </a:xfrm>
        </p:spPr>
        <p:txBody>
          <a:bodyPr/>
          <a:lstStyle/>
          <a:p>
            <a:pPr algn="ctr">
              <a:buNone/>
            </a:pPr>
            <a:r>
              <a:rPr lang="es-CO" dirty="0" smtClean="0"/>
              <a:t> </a:t>
            </a:r>
            <a:r>
              <a:rPr lang="es-CO" dirty="0" smtClean="0"/>
              <a:t>   </a:t>
            </a:r>
            <a:r>
              <a:rPr lang="es-CO" sz="3600" dirty="0" smtClean="0"/>
              <a:t>Si tu permaneces en esa amistad con Cristo a pesar de las circunstancias: Cristo te dice: “</a:t>
            </a:r>
            <a:r>
              <a:rPr lang="es-CO" sz="3600" dirty="0" smtClean="0">
                <a:solidFill>
                  <a:srgbClr val="0070C0"/>
                </a:solidFill>
              </a:rPr>
              <a:t>Al </a:t>
            </a:r>
            <a:r>
              <a:rPr lang="es-CO" sz="3600" dirty="0" smtClean="0">
                <a:solidFill>
                  <a:srgbClr val="0070C0"/>
                </a:solidFill>
              </a:rPr>
              <a:t>que venciere, le daré que se siente conmigo en mi trono, así como yo he vencido, y me he sentado con mi Padre en su </a:t>
            </a:r>
            <a:r>
              <a:rPr lang="es-CO" sz="3600" dirty="0" smtClean="0">
                <a:solidFill>
                  <a:srgbClr val="0070C0"/>
                </a:solidFill>
              </a:rPr>
              <a:t>trono” </a:t>
            </a:r>
            <a:r>
              <a:rPr lang="es-CO" sz="3600" dirty="0" smtClean="0">
                <a:solidFill>
                  <a:srgbClr val="FF0000"/>
                </a:solidFill>
              </a:rPr>
              <a:t>(Apoc.3:21). </a:t>
            </a:r>
            <a:endParaRPr lang="es-CO" sz="3600" dirty="0">
              <a:solidFill>
                <a:srgbClr val="FF0000"/>
              </a:solidFill>
            </a:endParaRPr>
          </a:p>
        </p:txBody>
      </p:sp>
      <p:sp>
        <p:nvSpPr>
          <p:cNvPr id="44034" name="AutoShape 2" descr="data:image/jpeg;base64,/9j/4AAQSkZJRgABAQAAAQABAAD/2wBDAAkGBwgHBgkIBwgKCgkLDRYPDQwMDRsUFRAWIB0iIiAdHx8kKDQsJCYxJx8fLT0tMTU3Ojo6Iys/RD84QzQ5Ojf/2wBDAQoKCg0MDRoPDxo3JR8lNzc3Nzc3Nzc3Nzc3Nzc3Nzc3Nzc3Nzc3Nzc3Nzc3Nzc3Nzc3Nzc3Nzc3Nzc3Nzc3Nzf/wAARCACmAHUDASIAAhEBAxEB/8QAHAAAAgIDAQEAAAAAAAAAAAAAAAcFBgMECAIB/8QAPRAAAgEDAQUFBgMGBQUAAAAAAQIDAAQRBQYSITFBBxNRYXEUIjKBkaFCscEjJFLR4fAVM2KC8VRykqLC/8QAGQEAAwEBAQAAAAAAAAAAAAAAAAMEAgEF/8QAJREAAwACAgMAAQQDAAAAAAAAAAECAxESIQQxQRMFFDJhIlFx/9oADAMBAAIRAxEAPwB40UUUAFFFBoA8u6orM5CqoySeQqq69tzpelKR3yE4+InhVN7Vtu3sr240mycBrcKJMHm5APH0BFJK8vri8maS4lZ2JzxNc2bmfrHDf9rsbuRAZXGeaLwrxpvavK8oKyEDPFJRwNJ6OdFOGj3yeu8a2HRd0SL9DWeWhqiWdT7K7UWW0NuTAwW4jAMkWeWeo8RU+K5I0PX77RNSt73T52SaBt5OPBx1Q+RHA/WuqtG1GHVtJs9RtmzDdQrKnkCM4PmOVaT2KuOJu0UUV0wFFFFABRRRQAUUUUAFBoooARHbboFum0sd9CpV7u33psciy+6D64wPlS0i0x7iTdgXIpw9ucOoC4s7xLNzp8UDJJcqwIDs3AEcx69c0pNM1e4tZh3EKMxP4mxWK2WYVLS5EfqFlLZTbknPmOFZEvCYe7nUAj4JN3h6HxpiaT7NtJZsl7YLvAYJP5g1WtV2ckttXisYJhuTfAW6ZPI0lZFvTKL8ZyuU+mQUMKSxGWIbrLxMZOR6inr2D62b3QbvSZnJlsJQyZPON+I/9g32pQ3mkXOiuTfIkkCuEzGcMCRnl/fI1cuyPVrLQNorv2ydUtryFVWUjguDlSfAHJ49KZFJ+hGbG1On7H7RXlHV1DIwZSMgjkRXqmkQUUUUAFFFFABRRRQAUUUUAVjtHuILbY3Umuk3oZIxExxndDsFJPhjOc9K522gXTo7uJ7IwushbPdtxXGOY6Zrq6RFkUq6qykYIYZBrlrbjZt9A2k1G2Em/EspkR9zdG6/vAfLJFYpd7KcF6TnRYtnNTjtrQlMEDnUPtVq6y6nbyxEK0Z4MPXhVZW+lhQqrEelaUk5c5JJPiTmlfiXLkV15LccS+6zcR6zpcc8an2hgGYHJwcYNV72a4QDdWSNlGBw4Y8PSt3ZXWLeGRVufdQDBBGRV0a+tdLhhmXclglG8CAG4HwpTp43xSH8ZzLk2MLsq1ZNT2Ps0a5M11aL3E4cneUjkDnnwxxq40uNh9RtJruWbS40E86qJVVMZAzjI6cz9aYkbEqN8YJ6VTjvku0eX5GL8d6TPdFFFMEBRRRQAUUUUAFBoqN1XVIrAYYjeIzxPKupbA86xrVrpdtJNNIvuqTjNc47fa+2t6m8m8SM5/lVm2/2l9stJIkY7jyAjB6DIxS0kywDkHB61yunofjjS2azjnmvMcJkPD/msjcTVm2d2Tg1eJd+8eKRuQGOFKqlK2xsY3b0iCsrdzIwRwHQbxyenA/rUylz38cNmZD3CsGyBnGTVth7LFaPMd/KzEY4gAYqG1zZq72ZCi4eOSKY7qsvMnnxpcZYutJjnjuENbZa50vRobfTdGgMt3KPeXqeHxMenWr7AJO7HesC/UqOHypQ9mLPHJdSqw9pkwrzNxEEQ+JvUngPTyptWkqyIMZAwCM88dM1bkS+I86v5GfHhX0HNA41guJhC8WeTsF+tKOGxRRRXQCvEkiIMu2KxXd0lrCZJPkPGlttht4lsXhhyZGGMIeC+tdS2dmXT6LvfbR2dnkPKoI8TzpebWbSx6jKTCMqpwx8Bj8qp51k6q37w26c8PeyRUxpuiRXdqtw144ZgQVCDl6daHmx4+2VR41sX2ttKJnhmzur8NereBZ7KAIBywT1Bq/6rsQ2rW6ezvEJFUKpJIyAOWPzqtLo11pEgt72Bo2I91jxVscCQflU/wCaKfTKJx1PTREW2lNG7GdA5zwx4Vc9ln09kCvPHHNH+Fm3c+FalkB7RFInuurAZ6GrZcbN6DfQG7votx93DNE5Utn9aTltemU4o4Lkie0e9tJbf9jcxuyHB94HHlVC7SdQW71+0tEYPHaxGZ8fxHIH5fesmpaNZ6FszqctiJId6VBEQ53uP4SfWqZZROLd5pWZmkxkscnnWvEwJ3zQnyK10/Zetm7p7KwtLCwjE97eTd7KvThkIp8hgsR/qpnT3n+DWsVqZfaL+chQx5ySHrjoB/IVR9gLaDSrK72i1Ee5Ee7tx1Ynhw8zyqV2Z9p1bXJtXvfe7hSyqOSk8gP76V61La/pHk2uxhxDdRRnOBjJ61F7Qy9zBDJ/DKp+9SVuSYULcyMmobaiaDuI7eWQrLJkoPHHOpK6OrsnhRXiN1kjV0IKsMgjqKKDhU9vr72OKEdCjGuf9U1Brm5eUk5kO9To7WZCFiQDJ7g44+J/pSM1F8ynC7ldb6SK8HS2Z7W6QZgCMJW5PnHyq2bOX8klsEJLNFjO8/Bxnn8qr2gaHJdMtxMGAPwA8M+dTD6bfaNuTpG5g3suo4MR140rJidSUY8yT0y92F5BZL3V+5t1k/yZGkyu8egJ6+Wa25X9qdbLW7SICQHu5lO8j48D0brg/eqnBNJbwNNGo1HRrkjeSbiykfhOeR8+vSpmG5jt7RbdnF5odwQiybx7y0Y8g3Xh0P1rznj12U1WyNXTjpmvRWdwrbpLMkpQgOOYweRIHOvm1F1PJbf4cJbaBWkWVG3+7PDj15/XpypgaBpUt3ZyW2pmK6tVGIpgcsw6MfBvMUue0JNb0SOXTZ4FfT52xHeYzvDOcHwNURiq9UK/cytw/ZXrnXr7UrJtNNx31mXV3kZPeYjwOeWfy868NBv20MQ90yP06D+81jsox7IzgAbqgD1qQTdFxASPdjjLYHp/WvVw4lC6Islun2XDRoxr5jtWuBDaWMWLe2HxSN1Y+Z+wpg6Da2+mL7AWDXDKJXz9KpXZrZK01xqt0yrGiZG9wCg9T8hUjoF3LrO2Et/C57hd4DHLc5D+/Wm5O9yvXskfsvr724dwDewcZ8aoOuaudXsN0xmK/sLgPLEvFlxwb1GDnPlTA6VQu0BZNK1HT9atUjQO3cXDHhvg8Rn0wa87Jtz0PwNc0mWbZW5FxpQUEHuWKZ8uY+xoqK2HlZ31JYgvdK6buOWcH9MUV3HW5RnLKVsrPapcKb4ox4LGF/X9aoGm2EWqyK08aMsL44gcTVo7V58a7cRE4AC8/wDtB/WonZlVjtFYLkks/qelNld7GL+PRNRJHEcKgKqAMDhyNbeobRxRQiG4sxNaBSJHYZ3fD5edVZNc3bmWO5Pccce8pwPmP5VK27u2JIu5uY24MYnBBB6EHB+1F5E5470anG0962TmkbP6a7RXlpfultKSs0a4dHUnkQR8qtFjsppduZGTfWF13JEEp3XGOGR6Gl/srb31hrTG1jIsXPvKzDA+XrTKVt4d6pxvgd5GeTAfkfP+xFOaZvjQ3NF8U5ZK2ttBp9msNjAqxpyjThwrS1uws9odInsblMq6/CRhlbofKtyznV4wN7I/CT1rJJ3anvSwVhzJ4cKsTSPO/wAm/wCznfXbC40S7XTrtNxlJbIOQ48RWW0VWudxuI7oD6kU2NtrXRtejg02WS39tlfEM3WNhxxkDmeWCeNaez2wMNoH9r3JywKMzJhkOOBTw41TGWdbHctLVFVaOV7b2QXZihduKgk5xzwBzx58KYexEenW9iYbFl3yctlgWPzFGlaMbe5mtLkLLbCMYJXr4jwPpUJoulzaZtZIoYlEbdHmDxrd0siaQp6LNtjc3tpoNzcae+5LEAzMOYTPHHnVI2gvZ9et9IChXtw7O4LZIfd4DPpvUz3jWRGSRQyMMMpGQRSgtriHRV1rT7x1xaykxDe5Y5Y/vqa8zNvW0V+Lxe0y89nce7pV1PzE1026cdFAX8waK3NhraS22U09ZkKSyRmZ1PMFyWwfrRTIWpRPke6bFb24WskGtxXG6wjuoQFboWXgR64xUZGr29sI0O4ywDrwH94psdpdjaX2yk0d5EsjLJGYD1STe4EfLPqMildN7kkwbiRug/SnT6GRXRUZNQx7swLyM3vCQAjHrWbTLmOyvBODGwDBioUj718vIIlW4kJkQM5wExjPoa0XcoSQVGBx4AHPypFIqmkXuw1wicNp928kTH/KfA3T6mrPZa5ePcBZ0CkjgApwR140nYrzuwQrMzH4sDHCpGy2he1IO85VSPcL44VPeDa6HTkSfY521DdXujIEVuOAeH2r6txbr7hIfe5tSvudrHki/doRDvD8I/WtNdodQAwr5BHQ4pP7e2vZt5MfxDE2mubeDSLmSIAtGA6E8N1gQR9wKYtleJcada3SElJ0R1PjvDI/OubrrUru/TuZXHd8yuefrTy2QEkmweiYG862sY588DH6VX42NwtMh8ylWmizxsDEG8uNaVjbCS6kvJFAZj7ox08agNO1K9luZ4YnUBJWDIw5cTyqYh1Gf4Fty5zxbpVnCpRA32TDHApN6ns3HqW3smnopkW7ummucHO7CMFs+ROF9WFNPVp5Y9ImmVhHIFyD/Dxqm9nOpW8+varCULXEgDpNzBReGCfHJJ/4qW+6SKsSah2hiKAAABgDpRX2imCSn9olxuWljB/HMzkeSqf1YUrrjJWaXPNsfamL2nhozpVwc92ZJITw4Asu8M/+BpeXfu26qRgtlvlTY9DJ9GjFAj27CRQQ545HSo670y3M47mMNIQFIPlUqrqttg+FfBp885FxGGXJ91hzBrjnYzejRfRrwYl9gmdh/DCT961JtFnfeLWk0bLglihGPWmHouq7QIyWwuRMg4ft4w2Pnzq0zLLe2ZF88YigQyShVChmAJFd4bQt5Gn2Ju3tkltjE4HexmvsCBFxgErW9pVk11ePKrboO8wPlWO5CK7MmAwOGXqP6VzihqZjsLYC6mKrlJE3hw5HNPLYNs7KaeOGVjK8PIkUmNEfMsuTlOAOfM04uz8buzypn4JnH3zXXOo2KymS30Uw63LOB+wkGW49am+5QDAAHpWf1r5WXbYhyQO19tdXmjGxsSBNO6R7x5IM8SfQCozS9nrPZVLeS2Z3neVVllfm+eGMdBxNWiaTdfeX8PSq1tDdyyT2IYbq+0R5H+4Vlz9NzkaXEt4or7RXAIba7STrWz93ZR478pvwE9JF4r9xj51z1c601zGqhWVwN1g3AjjxBFdOmudO1nQW0LbSS4gQLaakDcRgDAV+AkH1Ib/dWpejcP4YLP8Aeu6iDYLVb9KmgtNKzcHLclHUnliqVoIJHerxdTyqyWsiNfJJKAViG+V9OP8AT502DdFx0SW0tbJri7IF5KcJDjiq/wBazX1re6pp7Wdr+x9p9126hBxPzPKjTNLYFLi6Aa5nOeI+EHwqz7iWwt8YHvbpNbfSJKrvaFJo9q9rfzWsuFaMtGQfXNVTVMprF2qsfcY1fO0VF07XkuUO61wp3gPFcYP3pdzSmW7up2PxEmlv/RVD2tlq2UsGvNmr68RTvd6Ao8d0ZP5mmH2Y34n0+5t2P7RJA276jn9RUJ2WRJBsMt1ccpHnIUjn72B9hUd2cakINrVgLbsdzG6/7uYH2rdLc6Ft72OBzWO4mEMJbmeQx418ZwGbe5AVWJtfSfa2PSoiCkcDO5/15HD6H71P69mYirb18NzStQN3fXcbgjcOADzrT2kjLCJlUkxSCTh5HP6Vj09Tb7UTYOVk5edTl9EGcgjmKc18MfSVjkWSNZIyGRgGUjqDRUZsy+/o0Iz8DOnoAxA+2KKQMJalN2vym/1GCybhFaRd5gj4mbr8gPuaKK6jU+xaNBPYRB45RuMM4Gc1J6Tds4B45JXJPhvD+VFFNQ1jMGtGXUYAqsAoAI+VT+oySf4Y0obDRuSD8qKKc/hFS0xTbW6pPtBdQTzYQwxqmB1J5mqlqP7ssu7xyKKKUyuPQ2Nl2MfZtpQX/o2c+ZOTVQ2YJh1aG7BO9E6lfrRRTV/FCp+jc2ov5LKNpkJ3Y43cqPxYGaVOxGozXm01rczHMtw8hc+q5/Siio8nuT0P09J4sv8AxjIi9zVUkHPOKnXzLIxY8qKKryHk/TW2OmMtvqMZGBDeui+hVW/+qKKKkHH/2Q=="/>
          <p:cNvSpPr>
            <a:spLocks noChangeAspect="1" noChangeArrowheads="1"/>
          </p:cNvSpPr>
          <p:nvPr/>
        </p:nvSpPr>
        <p:spPr bwMode="auto">
          <a:xfrm>
            <a:off x="63500" y="-495300"/>
            <a:ext cx="733425" cy="1038225"/>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44036" name="Picture 4" descr="http://t0.gstatic.com/images?q=tbn:ANd9GcQG-Q4awDjIUIUP0YsPrv1bvjyi2IAVxV5i_jLmNBIL0HYc0rT1sr9x4Z3dww"/>
          <p:cNvPicPr>
            <a:picLocks noChangeAspect="1" noChangeArrowheads="1"/>
          </p:cNvPicPr>
          <p:nvPr/>
        </p:nvPicPr>
        <p:blipFill>
          <a:blip r:embed="rId2" cstate="print"/>
          <a:srcRect/>
          <a:stretch>
            <a:fillRect/>
          </a:stretch>
        </p:blipFill>
        <p:spPr bwMode="auto">
          <a:xfrm>
            <a:off x="6084168" y="692696"/>
            <a:ext cx="2808312" cy="4896544"/>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dirty="0" smtClean="0">
                <a:latin typeface="Agency FB" pitchFamily="34" charset="0"/>
              </a:rPr>
              <a:t>¿A quienes es que se les hace esta promesa?</a:t>
            </a:r>
            <a:endParaRPr lang="es-CO" b="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algn="ctr">
              <a:buNone/>
            </a:pPr>
            <a:r>
              <a:rPr lang="es-CO" dirty="0" smtClean="0"/>
              <a:t>      </a:t>
            </a:r>
            <a:r>
              <a:rPr lang="es-CO" sz="3400" b="1" dirty="0" smtClean="0">
                <a:solidFill>
                  <a:srgbClr val="FF0000"/>
                </a:solidFill>
              </a:rPr>
              <a:t>Es </a:t>
            </a:r>
            <a:r>
              <a:rPr lang="es-CO" sz="3400" b="1" dirty="0" smtClean="0">
                <a:solidFill>
                  <a:srgbClr val="FF0000"/>
                </a:solidFill>
              </a:rPr>
              <a:t>a los vencedores en Laodicea a </a:t>
            </a:r>
            <a:r>
              <a:rPr lang="es-CO" sz="3400" b="1" dirty="0" smtClean="0">
                <a:solidFill>
                  <a:srgbClr val="FF0000"/>
                </a:solidFill>
              </a:rPr>
              <a:t>quienes </a:t>
            </a:r>
            <a:r>
              <a:rPr lang="es-CO" sz="3400" b="1" dirty="0" smtClean="0">
                <a:solidFill>
                  <a:srgbClr val="FF0000"/>
                </a:solidFill>
              </a:rPr>
              <a:t>se les da la </a:t>
            </a:r>
            <a:r>
              <a:rPr lang="es-CO" sz="3400" b="1" dirty="0" smtClean="0">
                <a:solidFill>
                  <a:srgbClr val="FF0000"/>
                </a:solidFill>
              </a:rPr>
              <a:t>promesa </a:t>
            </a:r>
            <a:r>
              <a:rPr lang="es-CO" sz="3400" b="1" dirty="0" smtClean="0">
                <a:solidFill>
                  <a:srgbClr val="FF0000"/>
                </a:solidFill>
              </a:rPr>
              <a:t>de sentarse con Cristo en su trono. </a:t>
            </a:r>
            <a:endParaRPr lang="es-CO" b="1" dirty="0" smtClean="0">
              <a:solidFill>
                <a:srgbClr val="FF0000"/>
              </a:solidFill>
            </a:endParaRPr>
          </a:p>
          <a:p>
            <a:pPr algn="ctr">
              <a:buNone/>
            </a:pPr>
            <a:r>
              <a:rPr lang="es-CO" dirty="0" smtClean="0"/>
              <a:t>   </a:t>
            </a:r>
            <a:r>
              <a:rPr lang="es-CO" b="1" u="sng" dirty="0" smtClean="0">
                <a:solidFill>
                  <a:srgbClr val="0070C0"/>
                </a:solidFill>
              </a:rPr>
              <a:t>Es </a:t>
            </a:r>
            <a:r>
              <a:rPr lang="es-CO" b="1" u="sng" dirty="0" smtClean="0">
                <a:solidFill>
                  <a:srgbClr val="0070C0"/>
                </a:solidFill>
              </a:rPr>
              <a:t>durante este </a:t>
            </a:r>
            <a:r>
              <a:rPr lang="es-CO" b="1" u="sng" dirty="0" smtClean="0">
                <a:solidFill>
                  <a:srgbClr val="0070C0"/>
                </a:solidFill>
              </a:rPr>
              <a:t>periodo </a:t>
            </a:r>
            <a:r>
              <a:rPr lang="es-CO" b="1" u="sng" dirty="0" smtClean="0">
                <a:solidFill>
                  <a:srgbClr val="0070C0"/>
                </a:solidFill>
              </a:rPr>
              <a:t>que sucede</a:t>
            </a:r>
          </a:p>
          <a:p>
            <a:pPr algn="ctr">
              <a:buNone/>
            </a:pPr>
            <a:r>
              <a:rPr lang="es-CO" dirty="0" smtClean="0"/>
              <a:t> 1). La legislación dominical.</a:t>
            </a:r>
          </a:p>
          <a:p>
            <a:pPr algn="ctr">
              <a:buNone/>
            </a:pPr>
            <a:r>
              <a:rPr lang="es-CO" dirty="0" smtClean="0"/>
              <a:t>2). Abandono de las grandes Ciudades.</a:t>
            </a:r>
          </a:p>
          <a:p>
            <a:pPr algn="ctr">
              <a:buNone/>
            </a:pPr>
            <a:r>
              <a:rPr lang="es-CO" dirty="0" smtClean="0"/>
              <a:t>3). Decreto de muerte.</a:t>
            </a:r>
          </a:p>
          <a:p>
            <a:pPr algn="ctr">
              <a:buNone/>
            </a:pPr>
            <a:r>
              <a:rPr lang="es-CO" dirty="0" smtClean="0"/>
              <a:t>4). </a:t>
            </a:r>
            <a:r>
              <a:rPr lang="es-CO" dirty="0" smtClean="0"/>
              <a:t>Huida </a:t>
            </a:r>
            <a:r>
              <a:rPr lang="es-CO" dirty="0" smtClean="0"/>
              <a:t>de las pequeñas ciudades.</a:t>
            </a:r>
          </a:p>
          <a:p>
            <a:pPr>
              <a:buNone/>
            </a:pPr>
            <a:r>
              <a:rPr lang="es-CO" dirty="0" smtClean="0"/>
              <a:t>      </a:t>
            </a:r>
          </a:p>
          <a:p>
            <a:pPr algn="ctr">
              <a:buNone/>
            </a:pPr>
            <a:r>
              <a:rPr lang="es-CO" dirty="0" smtClean="0"/>
              <a:t>    </a:t>
            </a:r>
            <a:r>
              <a:rPr lang="es-CO" b="1" u="sng" dirty="0" smtClean="0">
                <a:solidFill>
                  <a:srgbClr val="0070C0"/>
                </a:solidFill>
              </a:rPr>
              <a:t>Esto trae como consecuencia</a:t>
            </a:r>
          </a:p>
          <a:p>
            <a:pPr algn="ctr">
              <a:buNone/>
            </a:pPr>
            <a:r>
              <a:rPr lang="es-CO" dirty="0" smtClean="0"/>
              <a:t>1). </a:t>
            </a:r>
            <a:r>
              <a:rPr lang="es-CO" dirty="0" smtClean="0"/>
              <a:t>Angustia </a:t>
            </a:r>
            <a:r>
              <a:rPr lang="es-CO" dirty="0" smtClean="0"/>
              <a:t>de Jacob. </a:t>
            </a:r>
          </a:p>
          <a:p>
            <a:pPr algn="ctr">
              <a:buNone/>
            </a:pPr>
            <a:r>
              <a:rPr lang="es-CO" dirty="0" smtClean="0"/>
              <a:t>2). Tiempo de angustia.</a:t>
            </a:r>
          </a:p>
          <a:p>
            <a:pPr algn="ctr">
              <a:buNone/>
            </a:pPr>
            <a:r>
              <a:rPr lang="es-CO" dirty="0" smtClean="0"/>
              <a:t>3). Persecución</a:t>
            </a:r>
            <a:r>
              <a:rPr lang="es-CO" dirty="0" smtClean="0"/>
              <a:t>.</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to="" calcmode="lin" valueType="num">
                                      <p:cBhvr>
                                        <p:cTn id="42" dur="1" fill="hold"/>
                                        <p:tgtEl>
                                          <p:spTgt spid="3">
                                            <p:txEl>
                                              <p:pRg st="7" end="7"/>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to="" calcmode="lin" valueType="num">
                                      <p:cBhvr>
                                        <p:cTn id="47" dur="1" fill="hold"/>
                                        <p:tgtEl>
                                          <p:spTgt spid="3">
                                            <p:txEl>
                                              <p:pRg st="8" end="8"/>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to="" calcmode="lin" valueType="num">
                                      <p:cBhvr>
                                        <p:cTn id="52" dur="1" fill="hold"/>
                                        <p:tgtEl>
                                          <p:spTgt spid="3">
                                            <p:txEl>
                                              <p:pRg st="9" end="9"/>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 to="" calcmode="lin" valueType="num">
                                      <p:cBhvr>
                                        <p:cTn id="57" dur="1" fill="hold"/>
                                        <p:tgtEl>
                                          <p:spTgt spid="3">
                                            <p:txEl>
                                              <p:pRg st="10" end="1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u="sng" dirty="0" smtClean="0"/>
              <a:t>Finalmente la liberación. </a:t>
            </a:r>
            <a:br>
              <a:rPr lang="es-CO" u="sng" dirty="0" smtClean="0"/>
            </a:br>
            <a:endParaRPr lang="es-CO" dirty="0"/>
          </a:p>
        </p:txBody>
      </p:sp>
      <p:pic>
        <p:nvPicPr>
          <p:cNvPr id="46082" name="Picture 2" descr="http://nuestropensar.files.wordpress.com/2011/06/la-segunda-venida-de-cristo-2.jpg"/>
          <p:cNvPicPr>
            <a:picLocks noChangeAspect="1" noChangeArrowheads="1"/>
          </p:cNvPicPr>
          <p:nvPr/>
        </p:nvPicPr>
        <p:blipFill>
          <a:blip r:embed="rId2" cstate="print"/>
          <a:srcRect/>
          <a:stretch>
            <a:fillRect/>
          </a:stretch>
        </p:blipFill>
        <p:spPr bwMode="auto">
          <a:xfrm>
            <a:off x="395536" y="1052736"/>
            <a:ext cx="8280920" cy="540060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Vivir con Cristo por la eternidad</a:t>
            </a:r>
            <a:endParaRPr lang="es-CO" dirty="0"/>
          </a:p>
        </p:txBody>
      </p:sp>
      <p:pic>
        <p:nvPicPr>
          <p:cNvPr id="47106" name="Picture 2" descr="http://1.bp.blogspot.com/-JxW0McJd35o/TaNyNqgK0rI/AAAAAAAAAL4/qKocO1XWxno/s1600/la+tierra+nueva+30+.jpg"/>
          <p:cNvPicPr>
            <a:picLocks noChangeAspect="1" noChangeArrowheads="1"/>
          </p:cNvPicPr>
          <p:nvPr/>
        </p:nvPicPr>
        <p:blipFill>
          <a:blip r:embed="rId2" cstate="print"/>
          <a:srcRect/>
          <a:stretch>
            <a:fillRect/>
          </a:stretch>
        </p:blipFill>
        <p:spPr bwMode="auto">
          <a:xfrm>
            <a:off x="1259632" y="1484784"/>
            <a:ext cx="6768752" cy="4896544"/>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978896" cy="6264696"/>
          </a:xfrm>
        </p:spPr>
        <p:txBody>
          <a:bodyPr>
            <a:normAutofit fontScale="92500" lnSpcReduction="10000"/>
          </a:bodyPr>
          <a:lstStyle/>
          <a:p>
            <a:pPr algn="ctr">
              <a:buNone/>
            </a:pPr>
            <a:r>
              <a:rPr lang="es-CO" dirty="0" smtClean="0"/>
              <a:t>   </a:t>
            </a:r>
            <a:r>
              <a:rPr lang="es-CO" sz="3600" dirty="0" smtClean="0"/>
              <a:t> El cumplimiento de los anuncios proféticos nos dicen que Cristo esta muy próximo a manifestarse en gloria. </a:t>
            </a:r>
          </a:p>
          <a:p>
            <a:pPr algn="ctr">
              <a:buNone/>
            </a:pPr>
            <a:endParaRPr lang="es-CO" sz="3600" dirty="0" smtClean="0"/>
          </a:p>
          <a:p>
            <a:pPr algn="ctr">
              <a:buNone/>
            </a:pPr>
            <a:r>
              <a:rPr lang="es-CO" sz="3600" dirty="0" smtClean="0">
                <a:solidFill>
                  <a:srgbClr val="FF0000"/>
                </a:solidFill>
              </a:rPr>
              <a:t>Mi invitación para usted es que oremos fervientemente, para que juntos tengamos un lugar en las mansiones que Cristo fue a preparar, Amen.  </a:t>
            </a:r>
            <a:endParaRPr lang="es-CO" sz="3600" dirty="0">
              <a:solidFill>
                <a:srgbClr val="FF0000"/>
              </a:solidFill>
            </a:endParaRPr>
          </a:p>
        </p:txBody>
      </p:sp>
      <p:pic>
        <p:nvPicPr>
          <p:cNvPr id="48130" name="Picture 2" descr="http://t1.gstatic.com/images?q=tbn:ANd9GcQ9wYsDEa3GvkBdDuCYVyKwsEakqij8XeQo4f0xAmD8QLaNKmxVpA"/>
          <p:cNvPicPr>
            <a:picLocks noChangeAspect="1" noChangeArrowheads="1"/>
          </p:cNvPicPr>
          <p:nvPr/>
        </p:nvPicPr>
        <p:blipFill>
          <a:blip r:embed="rId2" cstate="print"/>
          <a:srcRect/>
          <a:stretch>
            <a:fillRect/>
          </a:stretch>
        </p:blipFill>
        <p:spPr bwMode="auto">
          <a:xfrm>
            <a:off x="5868144" y="1196752"/>
            <a:ext cx="2952328" cy="39604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fade">
                                      <p:cBhvr>
                                        <p:cTn id="7" dur="100"/>
                                        <p:tgtEl>
                                          <p:spTgt spid="48130"/>
                                        </p:tgtEl>
                                      </p:cBhvr>
                                    </p:animEffect>
                                    <p:anim calcmode="lin" valueType="num">
                                      <p:cBhvr>
                                        <p:cTn id="8" dur="400" fill="hold"/>
                                        <p:tgtEl>
                                          <p:spTgt spid="48130"/>
                                        </p:tgtEl>
                                        <p:attrNameLst>
                                          <p:attrName>ppt_x</p:attrName>
                                        </p:attrNameLst>
                                      </p:cBhvr>
                                      <p:tavLst>
                                        <p:tav tm="0">
                                          <p:val>
                                            <p:strVal val="#ppt_x"/>
                                          </p:val>
                                        </p:tav>
                                        <p:tav tm="100000">
                                          <p:val>
                                            <p:strVal val="#ppt_x"/>
                                          </p:val>
                                        </p:tav>
                                      </p:tavLst>
                                    </p:anim>
                                    <p:anim calcmode="lin" valueType="num">
                                      <p:cBhvr>
                                        <p:cTn id="9" dur="400" fill="hold"/>
                                        <p:tgtEl>
                                          <p:spTgt spid="4813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81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81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p:cTn id="1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805</TotalTime>
  <Words>2004</Words>
  <Application>Microsoft Office PowerPoint</Application>
  <PresentationFormat>Presentación en pantalla (4:3)</PresentationFormat>
  <Paragraphs>115</Paragraphs>
  <Slides>35</Slides>
  <Notes>0</Notes>
  <HiddenSlides>0</HiddenSlides>
  <MMClips>0</MMClips>
  <ScaleCrop>false</ScaleCrop>
  <HeadingPairs>
    <vt:vector size="4" baseType="variant">
      <vt:variant>
        <vt:lpstr>Tema</vt:lpstr>
      </vt:variant>
      <vt:variant>
        <vt:i4>1</vt:i4>
      </vt:variant>
      <vt:variant>
        <vt:lpstr>Títulos de diapositiva</vt:lpstr>
      </vt:variant>
      <vt:variant>
        <vt:i4>35</vt:i4>
      </vt:variant>
    </vt:vector>
  </HeadingPairs>
  <TitlesOfParts>
    <vt:vector size="36" baseType="lpstr">
      <vt:lpstr>Tema de Office</vt:lpstr>
      <vt:lpstr>Diapositiva 1</vt:lpstr>
      <vt:lpstr>Diapositiva 2</vt:lpstr>
      <vt:lpstr>Diapositiva 3</vt:lpstr>
      <vt:lpstr>Diapositiva 4</vt:lpstr>
      <vt:lpstr>Diapositiva 5</vt:lpstr>
      <vt:lpstr>Laodicea significa: el pueblo es juzgado.</vt:lpstr>
      <vt:lpstr>Diapositiva 7</vt:lpstr>
      <vt:lpstr>Laodicea, Es el tiempo del fin del tiempo</vt:lpstr>
      <vt:lpstr>En ese tiempo sucederán los siguientes eventos</vt:lpstr>
      <vt:lpstr>Diapositiva 10</vt:lpstr>
      <vt:lpstr>Diapositiva 11</vt:lpstr>
      <vt:lpstr>Diapositiva 12</vt:lpstr>
      <vt:lpstr>(3)Persecución a muerte</vt:lpstr>
      <vt:lpstr>Diapositiva 14</vt:lpstr>
      <vt:lpstr>¿Qué es el 666? </vt:lpstr>
      <vt:lpstr>Diapositiva 16</vt:lpstr>
      <vt:lpstr>Diapositiva 17</vt:lpstr>
      <vt:lpstr>Diapositiva 18</vt:lpstr>
      <vt:lpstr>Diapositiva 19</vt:lpstr>
      <vt:lpstr>Diapositiva 20</vt:lpstr>
      <vt:lpstr>¿Quién es el que se identifica como: “El Amen”, “El Testigo Fiel y Verdadero?</vt:lpstr>
      <vt:lpstr>Diapositiva 22</vt:lpstr>
      <vt:lpstr>Diapositiva 23</vt:lpstr>
      <vt:lpstr>Diapositiva 24</vt:lpstr>
      <vt:lpstr>Diapositiva 25</vt:lpstr>
      <vt:lpstr>¿Qué advertencia hace Cristo si no se remedia esta situación?</vt:lpstr>
      <vt:lpstr>Diapositiva 27</vt:lpstr>
      <vt:lpstr>Diapositiva 28</vt:lpstr>
      <vt:lpstr>Diapositiva 29</vt:lpstr>
      <vt:lpstr>Diapositiva 30</vt:lpstr>
      <vt:lpstr>Diapositiva 31</vt:lpstr>
      <vt:lpstr>¿A quienes es que se les hace esta promesa?</vt:lpstr>
      <vt:lpstr>Finalmente la liberación.  </vt:lpstr>
      <vt:lpstr>Vivir con Cristo por la eternidad</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FAMILIA FIERRO CH</dc:creator>
  <cp:lastModifiedBy>FAMILIA FIERRO CH</cp:lastModifiedBy>
  <cp:revision>89</cp:revision>
  <dcterms:created xsi:type="dcterms:W3CDTF">2012-04-17T01:05:36Z</dcterms:created>
  <dcterms:modified xsi:type="dcterms:W3CDTF">2012-04-18T14:59:28Z</dcterms:modified>
</cp:coreProperties>
</file>